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4"/>
  </p:sldMasterIdLst>
  <p:notesMasterIdLst>
    <p:notesMasterId r:id="rId48"/>
  </p:notesMasterIdLst>
  <p:sldIdLst>
    <p:sldId id="289" r:id="rId5"/>
    <p:sldId id="346" r:id="rId6"/>
    <p:sldId id="505" r:id="rId7"/>
    <p:sldId id="292" r:id="rId8"/>
    <p:sldId id="504" r:id="rId9"/>
    <p:sldId id="290" r:id="rId10"/>
    <p:sldId id="506" r:id="rId11"/>
    <p:sldId id="507" r:id="rId12"/>
    <p:sldId id="508" r:id="rId13"/>
    <p:sldId id="509" r:id="rId14"/>
    <p:sldId id="510" r:id="rId15"/>
    <p:sldId id="501" r:id="rId16"/>
    <p:sldId id="502" r:id="rId17"/>
    <p:sldId id="443" r:id="rId18"/>
    <p:sldId id="519" r:id="rId19"/>
    <p:sldId id="427" r:id="rId20"/>
    <p:sldId id="428" r:id="rId21"/>
    <p:sldId id="429" r:id="rId22"/>
    <p:sldId id="430" r:id="rId23"/>
    <p:sldId id="440" r:id="rId24"/>
    <p:sldId id="439" r:id="rId25"/>
    <p:sldId id="441" r:id="rId26"/>
    <p:sldId id="442" r:id="rId27"/>
    <p:sldId id="435" r:id="rId28"/>
    <p:sldId id="521" r:id="rId29"/>
    <p:sldId id="522" r:id="rId30"/>
    <p:sldId id="524" r:id="rId31"/>
    <p:sldId id="530" r:id="rId32"/>
    <p:sldId id="525" r:id="rId33"/>
    <p:sldId id="526" r:id="rId34"/>
    <p:sldId id="527" r:id="rId35"/>
    <p:sldId id="528" r:id="rId36"/>
    <p:sldId id="529" r:id="rId37"/>
    <p:sldId id="532" r:id="rId38"/>
    <p:sldId id="533" r:id="rId39"/>
    <p:sldId id="534" r:id="rId40"/>
    <p:sldId id="518" r:id="rId41"/>
    <p:sldId id="265" r:id="rId42"/>
    <p:sldId id="511" r:id="rId43"/>
    <p:sldId id="523" r:id="rId44"/>
    <p:sldId id="536" r:id="rId45"/>
    <p:sldId id="520" r:id="rId46"/>
    <p:sldId id="517" r:id="rId4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Learn" id="{26B2E299-DE99-4589-BD21-D16B46ADAF39}">
          <p14:sldIdLst>
            <p14:sldId id="289"/>
            <p14:sldId id="346"/>
            <p14:sldId id="505"/>
            <p14:sldId id="292"/>
            <p14:sldId id="504"/>
            <p14:sldId id="290"/>
            <p14:sldId id="506"/>
            <p14:sldId id="507"/>
            <p14:sldId id="508"/>
            <p14:sldId id="509"/>
            <p14:sldId id="510"/>
            <p14:sldId id="501"/>
            <p14:sldId id="502"/>
            <p14:sldId id="443"/>
          </p14:sldIdLst>
        </p14:section>
        <p14:section name="Activity" id="{CA1BF144-AFBC-473A-BF4D-EF5AB806B991}">
          <p14:sldIdLst>
            <p14:sldId id="519"/>
            <p14:sldId id="427"/>
            <p14:sldId id="428"/>
            <p14:sldId id="429"/>
            <p14:sldId id="430"/>
            <p14:sldId id="440"/>
            <p14:sldId id="439"/>
            <p14:sldId id="441"/>
            <p14:sldId id="442"/>
            <p14:sldId id="435"/>
            <p14:sldId id="521"/>
            <p14:sldId id="522"/>
            <p14:sldId id="524"/>
            <p14:sldId id="530"/>
            <p14:sldId id="525"/>
            <p14:sldId id="526"/>
            <p14:sldId id="527"/>
            <p14:sldId id="528"/>
            <p14:sldId id="529"/>
            <p14:sldId id="532"/>
            <p14:sldId id="533"/>
            <p14:sldId id="534"/>
            <p14:sldId id="518"/>
            <p14:sldId id="265"/>
            <p14:sldId id="511"/>
            <p14:sldId id="523"/>
            <p14:sldId id="536"/>
            <p14:sldId id="520"/>
            <p14:sldId id="5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6E44"/>
    <a:srgbClr val="20D0C2"/>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702C19-986C-496B-AF7C-42AC6753FD7B}" v="3" dt="2024-08-05T08:15:49.063"/>
  </p1510:revLst>
</p1510:revInfo>
</file>

<file path=ppt/tableStyles.xml><?xml version="1.0" encoding="utf-8"?>
<a:tblStyleLst xmlns:a="http://schemas.openxmlformats.org/drawingml/2006/main" def="{06436657-2610-4F06-B854-6601D7E70E70}">
  <a:tblStyle styleId="{06436657-2610-4F06-B854-6601D7E70E7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92121" autoAdjust="0"/>
  </p:normalViewPr>
  <p:slideViewPr>
    <p:cSldViewPr snapToGrid="0">
      <p:cViewPr varScale="1">
        <p:scale>
          <a:sx n="133" d="100"/>
          <a:sy n="133" d="100"/>
        </p:scale>
        <p:origin x="984" y="11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n CHOW (NYP)" userId="7c6840e7-cb2d-422f-becd-63f9a16762e5" providerId="ADAL" clId="{16702C19-986C-496B-AF7C-42AC6753FD7B}"/>
    <pc:docChg chg="custSel modSld">
      <pc:chgData name="Alan CHOW (NYP)" userId="7c6840e7-cb2d-422f-becd-63f9a16762e5" providerId="ADAL" clId="{16702C19-986C-496B-AF7C-42AC6753FD7B}" dt="2024-08-05T08:19:50.639" v="24" actId="5793"/>
      <pc:docMkLst>
        <pc:docMk/>
      </pc:docMkLst>
      <pc:sldChg chg="modSp mod">
        <pc:chgData name="Alan CHOW (NYP)" userId="7c6840e7-cb2d-422f-becd-63f9a16762e5" providerId="ADAL" clId="{16702C19-986C-496B-AF7C-42AC6753FD7B}" dt="2024-08-05T08:12:13.224" v="1" actId="14100"/>
        <pc:sldMkLst>
          <pc:docMk/>
          <pc:sldMk cId="2992168383" sldId="441"/>
        </pc:sldMkLst>
        <pc:spChg chg="mod">
          <ac:chgData name="Alan CHOW (NYP)" userId="7c6840e7-cb2d-422f-becd-63f9a16762e5" providerId="ADAL" clId="{16702C19-986C-496B-AF7C-42AC6753FD7B}" dt="2024-08-05T08:12:13.224" v="1" actId="14100"/>
          <ac:spMkLst>
            <pc:docMk/>
            <pc:sldMk cId="2992168383" sldId="441"/>
            <ac:spMk id="3" creationId="{00000000-0000-0000-0000-000000000000}"/>
          </ac:spMkLst>
        </pc:spChg>
      </pc:sldChg>
      <pc:sldChg chg="modSp mod">
        <pc:chgData name="Alan CHOW (NYP)" userId="7c6840e7-cb2d-422f-becd-63f9a16762e5" providerId="ADAL" clId="{16702C19-986C-496B-AF7C-42AC6753FD7B}" dt="2024-08-05T08:12:21.782" v="3" actId="27636"/>
        <pc:sldMkLst>
          <pc:docMk/>
          <pc:sldMk cId="3087759873" sldId="442"/>
        </pc:sldMkLst>
        <pc:spChg chg="mod">
          <ac:chgData name="Alan CHOW (NYP)" userId="7c6840e7-cb2d-422f-becd-63f9a16762e5" providerId="ADAL" clId="{16702C19-986C-496B-AF7C-42AC6753FD7B}" dt="2024-08-05T08:12:21.782" v="3" actId="27636"/>
          <ac:spMkLst>
            <pc:docMk/>
            <pc:sldMk cId="3087759873" sldId="442"/>
            <ac:spMk id="3" creationId="{00000000-0000-0000-0000-000000000000}"/>
          </ac:spMkLst>
        </pc:spChg>
      </pc:sldChg>
      <pc:sldChg chg="modSp">
        <pc:chgData name="Alan CHOW (NYP)" userId="7c6840e7-cb2d-422f-becd-63f9a16762e5" providerId="ADAL" clId="{16702C19-986C-496B-AF7C-42AC6753FD7B}" dt="2024-08-05T08:15:49.063" v="23" actId="2711"/>
        <pc:sldMkLst>
          <pc:docMk/>
          <pc:sldMk cId="270945940" sldId="520"/>
        </pc:sldMkLst>
        <pc:spChg chg="mod">
          <ac:chgData name="Alan CHOW (NYP)" userId="7c6840e7-cb2d-422f-becd-63f9a16762e5" providerId="ADAL" clId="{16702C19-986C-496B-AF7C-42AC6753FD7B}" dt="2024-08-05T08:15:43.244" v="22" actId="2711"/>
          <ac:spMkLst>
            <pc:docMk/>
            <pc:sldMk cId="270945940" sldId="520"/>
            <ac:spMk id="2" creationId="{8D2A7E72-AB29-4B9B-8836-1278AD7AC575}"/>
          </ac:spMkLst>
        </pc:spChg>
        <pc:spChg chg="mod">
          <ac:chgData name="Alan CHOW (NYP)" userId="7c6840e7-cb2d-422f-becd-63f9a16762e5" providerId="ADAL" clId="{16702C19-986C-496B-AF7C-42AC6753FD7B}" dt="2024-08-05T08:15:49.063" v="23" actId="2711"/>
          <ac:spMkLst>
            <pc:docMk/>
            <pc:sldMk cId="270945940" sldId="520"/>
            <ac:spMk id="7" creationId="{5E773F77-C479-4784-AD3A-304CFE261AD5}"/>
          </ac:spMkLst>
        </pc:spChg>
        <pc:spChg chg="mod">
          <ac:chgData name="Alan CHOW (NYP)" userId="7c6840e7-cb2d-422f-becd-63f9a16762e5" providerId="ADAL" clId="{16702C19-986C-496B-AF7C-42AC6753FD7B}" dt="2024-08-05T08:15:36.930" v="21" actId="2711"/>
          <ac:spMkLst>
            <pc:docMk/>
            <pc:sldMk cId="270945940" sldId="520"/>
            <ac:spMk id="13" creationId="{BB391EDB-2660-4986-8B44-B69D4BB57AA6}"/>
          </ac:spMkLst>
        </pc:spChg>
      </pc:sldChg>
      <pc:sldChg chg="modSp mod">
        <pc:chgData name="Alan CHOW (NYP)" userId="7c6840e7-cb2d-422f-becd-63f9a16762e5" providerId="ADAL" clId="{16702C19-986C-496B-AF7C-42AC6753FD7B}" dt="2024-08-05T08:14:35.340" v="20" actId="20577"/>
        <pc:sldMkLst>
          <pc:docMk/>
          <pc:sldMk cId="3253964124" sldId="530"/>
        </pc:sldMkLst>
        <pc:spChg chg="mod">
          <ac:chgData name="Alan CHOW (NYP)" userId="7c6840e7-cb2d-422f-becd-63f9a16762e5" providerId="ADAL" clId="{16702C19-986C-496B-AF7C-42AC6753FD7B}" dt="2024-08-05T08:14:35.340" v="20" actId="20577"/>
          <ac:spMkLst>
            <pc:docMk/>
            <pc:sldMk cId="3253964124" sldId="530"/>
            <ac:spMk id="3" creationId="{01ADDA6B-3694-53D9-0075-D175518E5EFA}"/>
          </ac:spMkLst>
        </pc:spChg>
      </pc:sldChg>
      <pc:sldChg chg="modNotesTx">
        <pc:chgData name="Alan CHOW (NYP)" userId="7c6840e7-cb2d-422f-becd-63f9a16762e5" providerId="ADAL" clId="{16702C19-986C-496B-AF7C-42AC6753FD7B}" dt="2024-08-05T08:19:50.639" v="24" actId="5793"/>
        <pc:sldMkLst>
          <pc:docMk/>
          <pc:sldMk cId="4087800060" sldId="536"/>
        </pc:sldMkLst>
      </pc:sldChg>
    </pc:docChg>
  </pc:docChgLst>
  <pc:docChgLst>
    <pc:chgData name="Alan CHOW (NYP)" userId="7c6840e7-cb2d-422f-becd-63f9a16762e5" providerId="ADAL" clId="{549D2352-800E-45D8-A194-F688091B5B25}"/>
    <pc:docChg chg="custSel addSld delSld modSld sldOrd modSection">
      <pc:chgData name="Alan CHOW (NYP)" userId="7c6840e7-cb2d-422f-becd-63f9a16762e5" providerId="ADAL" clId="{549D2352-800E-45D8-A194-F688091B5B25}" dt="2024-04-04T01:37:35.147" v="7" actId="47"/>
      <pc:docMkLst>
        <pc:docMk/>
      </pc:docMkLst>
      <pc:sldChg chg="add ord">
        <pc:chgData name="Alan CHOW (NYP)" userId="7c6840e7-cb2d-422f-becd-63f9a16762e5" providerId="ADAL" clId="{549D2352-800E-45D8-A194-F688091B5B25}" dt="2024-04-04T01:37:33.376" v="6"/>
        <pc:sldMkLst>
          <pc:docMk/>
          <pc:sldMk cId="270945940" sldId="520"/>
        </pc:sldMkLst>
      </pc:sldChg>
      <pc:sldChg chg="modSp add mod ord">
        <pc:chgData name="Alan CHOW (NYP)" userId="7c6840e7-cb2d-422f-becd-63f9a16762e5" providerId="ADAL" clId="{549D2352-800E-45D8-A194-F688091B5B25}" dt="2024-04-04T01:37:33.376" v="6"/>
        <pc:sldMkLst>
          <pc:docMk/>
          <pc:sldMk cId="2174939629" sldId="523"/>
        </pc:sldMkLst>
        <pc:spChg chg="mod">
          <ac:chgData name="Alan CHOW (NYP)" userId="7c6840e7-cb2d-422f-becd-63f9a16762e5" providerId="ADAL" clId="{549D2352-800E-45D8-A194-F688091B5B25}" dt="2024-04-04T01:36:53.516" v="3" actId="207"/>
          <ac:spMkLst>
            <pc:docMk/>
            <pc:sldMk cId="2174939629" sldId="523"/>
            <ac:spMk id="3" creationId="{C20916A6-0AD5-17A3-BE58-E220EAF3BB7D}"/>
          </ac:spMkLst>
        </pc:spChg>
      </pc:sldChg>
      <pc:sldChg chg="delSp add del mod">
        <pc:chgData name="Alan CHOW (NYP)" userId="7c6840e7-cb2d-422f-becd-63f9a16762e5" providerId="ADAL" clId="{549D2352-800E-45D8-A194-F688091B5B25}" dt="2024-04-04T01:36:46.054" v="2" actId="47"/>
        <pc:sldMkLst>
          <pc:docMk/>
          <pc:sldMk cId="3261159126" sldId="535"/>
        </pc:sldMkLst>
        <pc:spChg chg="del">
          <ac:chgData name="Alan CHOW (NYP)" userId="7c6840e7-cb2d-422f-becd-63f9a16762e5" providerId="ADAL" clId="{549D2352-800E-45D8-A194-F688091B5B25}" dt="2024-04-04T01:36:44.571" v="1" actId="478"/>
          <ac:spMkLst>
            <pc:docMk/>
            <pc:sldMk cId="3261159126" sldId="535"/>
            <ac:spMk id="3" creationId="{219B8422-9365-409B-BF9E-86BAC2B1B9F5}"/>
          </ac:spMkLst>
        </pc:spChg>
      </pc:sldChg>
      <pc:sldChg chg="add ord modNotes">
        <pc:chgData name="Alan CHOW (NYP)" userId="7c6840e7-cb2d-422f-becd-63f9a16762e5" providerId="ADAL" clId="{549D2352-800E-45D8-A194-F688091B5B25}" dt="2024-04-04T01:37:33.376" v="6"/>
        <pc:sldMkLst>
          <pc:docMk/>
          <pc:sldMk cId="4087800060" sldId="536"/>
        </pc:sldMkLst>
      </pc:sldChg>
      <pc:sldChg chg="new del">
        <pc:chgData name="Alan CHOW (NYP)" userId="7c6840e7-cb2d-422f-becd-63f9a16762e5" providerId="ADAL" clId="{549D2352-800E-45D8-A194-F688091B5B25}" dt="2024-04-04T01:37:35.147" v="7" actId="47"/>
        <pc:sldMkLst>
          <pc:docMk/>
          <pc:sldMk cId="1577522662" sldId="53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freecodecamp.org/news/dijkstras-shortest-path-algorithm-visual-introduction/"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mathsisfun.com/games/towerofhanoi.htm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Resources:</a:t>
            </a:r>
          </a:p>
          <a:p>
            <a:pPr marL="139700" indent="0">
              <a:buNone/>
            </a:pPr>
            <a:r>
              <a:rPr lang="en-SG" dirty="0"/>
              <a:t>https://www.bbc.com/education/guides/zp92mp3/revision/1 </a:t>
            </a:r>
          </a:p>
          <a:p>
            <a:pPr marL="139700" indent="0">
              <a:buNone/>
            </a:pPr>
            <a:r>
              <a:rPr lang="en-SG" dirty="0"/>
              <a:t>https://computationalthinkingcourse.withgoogle.com/unit</a:t>
            </a:r>
          </a:p>
        </p:txBody>
      </p:sp>
    </p:spTree>
    <p:extLst>
      <p:ext uri="{BB962C8B-B14F-4D97-AF65-F5344CB8AC3E}">
        <p14:creationId xmlns:p14="http://schemas.microsoft.com/office/powerpoint/2010/main" val="3736633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60668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374829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SG" sz="1800" u="none" strike="noStrike" dirty="0">
                <a:effectLst/>
                <a:latin typeface="Arial" panose="020B0604020202020204" pitchFamily="34" charset="0"/>
                <a:ea typeface="Arial" panose="020B0604020202020204" pitchFamily="34" charset="0"/>
              </a:rPr>
              <a:t>In the drawing below are a set of points. Using a ruler and a pencil, try to draw the shortest route you can that connects all of the points. As you draw each line, keep track of the length of each line so you know how long your route is.</a:t>
            </a:r>
          </a:p>
          <a:p>
            <a:endParaRPr lang="en-SG" dirty="0"/>
          </a:p>
        </p:txBody>
      </p:sp>
    </p:spTree>
    <p:extLst>
      <p:ext uri="{BB962C8B-B14F-4D97-AF65-F5344CB8AC3E}">
        <p14:creationId xmlns:p14="http://schemas.microsoft.com/office/powerpoint/2010/main" val="3642602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SG" sz="1800" dirty="0">
                <a:effectLst/>
                <a:latin typeface="Arial" panose="020B0604020202020204" pitchFamily="34" charset="0"/>
                <a:ea typeface="Arial" panose="020B0604020202020204" pitchFamily="34" charset="0"/>
              </a:rPr>
              <a:t>Walk students through the following:</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SG" sz="1800" u="none" strike="noStrike" dirty="0">
              <a:effectLst/>
              <a:latin typeface="Arial" panose="020B0604020202020204" pitchFamily="34" charset="0"/>
              <a:ea typeface="Arial" panose="020B0604020202020204" pitchFamily="3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SG" sz="1800" u="none" strike="noStrike" dirty="0">
                <a:effectLst/>
                <a:latin typeface="Arial" panose="020B0604020202020204" pitchFamily="34" charset="0"/>
                <a:ea typeface="Arial" panose="020B0604020202020204" pitchFamily="34" charset="0"/>
              </a:rPr>
              <a:t>In the drawing below are a set of points. Using a ruler and a pencil, try to draw the shortest route you can that connects all of the points. As you draw each line, keep track of the length of each line so you know how long your route is.</a:t>
            </a:r>
          </a:p>
          <a:p>
            <a:endParaRPr lang="en-SG" dirty="0"/>
          </a:p>
        </p:txBody>
      </p:sp>
    </p:spTree>
    <p:extLst>
      <p:ext uri="{BB962C8B-B14F-4D97-AF65-F5344CB8AC3E}">
        <p14:creationId xmlns:p14="http://schemas.microsoft.com/office/powerpoint/2010/main" val="3514028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10 nodes so we should have at least have 9 lines </a:t>
            </a:r>
          </a:p>
          <a:p>
            <a:r>
              <a:rPr lang="en-SG" dirty="0"/>
              <a:t>Next, join the shortest lines first</a:t>
            </a:r>
          </a:p>
          <a:p>
            <a:endParaRPr lang="en-SG" dirty="0"/>
          </a:p>
        </p:txBody>
      </p:sp>
    </p:spTree>
    <p:extLst>
      <p:ext uri="{BB962C8B-B14F-4D97-AF65-F5344CB8AC3E}">
        <p14:creationId xmlns:p14="http://schemas.microsoft.com/office/powerpoint/2010/main" val="2950298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hlinkClick r:id="rId3"/>
              </a:rPr>
              <a:t>Dijkstra's Shortest Path Algorithm - A Detailed and Visual Introduction (freecodecamp.org)</a:t>
            </a:r>
            <a:endParaRPr lang="en-SG"/>
          </a:p>
        </p:txBody>
      </p:sp>
    </p:spTree>
    <p:extLst>
      <p:ext uri="{BB962C8B-B14F-4D97-AF65-F5344CB8AC3E}">
        <p14:creationId xmlns:p14="http://schemas.microsoft.com/office/powerpoint/2010/main" val="4141683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en-SG" b="0" i="0" dirty="0">
                <a:solidFill>
                  <a:srgbClr val="0A0A23"/>
                </a:solidFill>
                <a:effectLst/>
                <a:latin typeface="Lato" panose="020F0502020204030203" pitchFamily="34" charset="0"/>
              </a:rPr>
              <a:t>To solve any shortest path with Dijkstra algo, we need to decide for a source point. </a:t>
            </a:r>
          </a:p>
          <a:p>
            <a:pPr algn="l" fontAlgn="base"/>
            <a:r>
              <a:rPr lang="en-SG" b="0" i="0" dirty="0">
                <a:solidFill>
                  <a:srgbClr val="0A0A23"/>
                </a:solidFill>
                <a:effectLst/>
                <a:latin typeface="Lato" panose="020F0502020204030203" pitchFamily="34" charset="0"/>
              </a:rPr>
              <a:t>We will have the shortest path from node 0 to node 1, from node 0 to node 2, from node 0 to node 3, and so on for every node in the graph.</a:t>
            </a:r>
          </a:p>
          <a:p>
            <a:pPr algn="l" fontAlgn="base"/>
            <a:r>
              <a:rPr lang="en-SG" b="0" i="0" dirty="0">
                <a:solidFill>
                  <a:srgbClr val="0A0A23"/>
                </a:solidFill>
                <a:effectLst/>
                <a:latin typeface="Lato" panose="020F0502020204030203" pitchFamily="34" charset="0"/>
              </a:rPr>
              <a:t>Initially, we have this list of distances </a:t>
            </a:r>
          </a:p>
          <a:p>
            <a:pPr algn="l" fontAlgn="base"/>
            <a:r>
              <a:rPr lang="en-SG" b="0" i="0" dirty="0">
                <a:solidFill>
                  <a:srgbClr val="0A0A23"/>
                </a:solidFill>
                <a:effectLst/>
                <a:latin typeface="inherit"/>
              </a:rPr>
              <a:t>The distance from the source node to itself is 0. For this example, the source node will be node 0 but it can be any node that you choose.</a:t>
            </a:r>
          </a:p>
          <a:p>
            <a:pPr algn="l" fontAlgn="base">
              <a:buFont typeface="Arial" panose="020B0604020202020204" pitchFamily="34" charset="0"/>
              <a:buChar char="•"/>
            </a:pPr>
            <a:r>
              <a:rPr lang="en-SG" b="0" i="0" dirty="0">
                <a:solidFill>
                  <a:srgbClr val="0A0A23"/>
                </a:solidFill>
                <a:effectLst/>
                <a:latin typeface="inherit"/>
              </a:rPr>
              <a:t>The distance from the source node to all other nodes has not been determined yet, so we use the infinity symbol to represent this initially.</a:t>
            </a:r>
          </a:p>
          <a:p>
            <a:endParaRPr lang="en-SG" dirty="0"/>
          </a:p>
        </p:txBody>
      </p:sp>
    </p:spTree>
    <p:extLst>
      <p:ext uri="{BB962C8B-B14F-4D97-AF65-F5344CB8AC3E}">
        <p14:creationId xmlns:p14="http://schemas.microsoft.com/office/powerpoint/2010/main" val="3002514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en-SG" b="0" i="0" dirty="0">
                <a:solidFill>
                  <a:srgbClr val="0A0A23"/>
                </a:solidFill>
                <a:effectLst/>
                <a:latin typeface="Lato" panose="020F0502020204030203" pitchFamily="34" charset="0"/>
              </a:rPr>
              <a:t>After updating the distances of the adjacent nodes, we need to:</a:t>
            </a:r>
          </a:p>
          <a:p>
            <a:pPr algn="l" fontAlgn="base">
              <a:buFont typeface="Arial" panose="020B0604020202020204" pitchFamily="34" charset="0"/>
              <a:buChar char="•"/>
            </a:pPr>
            <a:r>
              <a:rPr lang="en-SG" b="0" i="0" dirty="0">
                <a:solidFill>
                  <a:srgbClr val="0A0A23"/>
                </a:solidFill>
                <a:effectLst/>
                <a:latin typeface="inherit"/>
              </a:rPr>
              <a:t>Select the node that is closest to the source node based on the current known distances.</a:t>
            </a:r>
          </a:p>
          <a:p>
            <a:pPr algn="l" fontAlgn="base">
              <a:buFont typeface="Arial" panose="020B0604020202020204" pitchFamily="34" charset="0"/>
              <a:buChar char="•"/>
            </a:pPr>
            <a:r>
              <a:rPr lang="en-SG" b="0" i="0" dirty="0">
                <a:solidFill>
                  <a:srgbClr val="0A0A23"/>
                </a:solidFill>
                <a:effectLst/>
                <a:latin typeface="inherit"/>
              </a:rPr>
              <a:t>Mark it as visited.</a:t>
            </a:r>
          </a:p>
          <a:p>
            <a:pPr algn="l" fontAlgn="base">
              <a:buFont typeface="Arial" panose="020B0604020202020204" pitchFamily="34" charset="0"/>
              <a:buChar char="•"/>
            </a:pPr>
            <a:r>
              <a:rPr lang="en-SG" b="0" i="0" dirty="0">
                <a:solidFill>
                  <a:srgbClr val="0A0A23"/>
                </a:solidFill>
                <a:effectLst/>
                <a:latin typeface="inherit"/>
              </a:rPr>
              <a:t>Add it to the path</a:t>
            </a:r>
          </a:p>
          <a:p>
            <a:r>
              <a:rPr lang="en-SG" dirty="0"/>
              <a:t>The weight is 2 and 6</a:t>
            </a:r>
          </a:p>
        </p:txBody>
      </p:sp>
    </p:spTree>
    <p:extLst>
      <p:ext uri="{BB962C8B-B14F-4D97-AF65-F5344CB8AC3E}">
        <p14:creationId xmlns:p14="http://schemas.microsoft.com/office/powerpoint/2010/main" val="1723421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b="1" i="0" dirty="0">
                <a:effectLst/>
                <a:latin typeface="Lato" panose="020F0502020204030203" pitchFamily="34" charset="0"/>
              </a:rPr>
              <a:t>For node 3:</a:t>
            </a:r>
            <a:r>
              <a:rPr lang="en-SG" b="0" i="0" dirty="0">
                <a:solidFill>
                  <a:srgbClr val="0A0A23"/>
                </a:solidFill>
                <a:effectLst/>
                <a:latin typeface="Lato" panose="020F0502020204030203" pitchFamily="34" charset="0"/>
              </a:rPr>
              <a:t> the total distance is </a:t>
            </a:r>
            <a:r>
              <a:rPr lang="en-SG" b="1" i="0" dirty="0">
                <a:effectLst/>
                <a:latin typeface="Lato" panose="020F0502020204030203" pitchFamily="34" charset="0"/>
              </a:rPr>
              <a:t>7</a:t>
            </a:r>
            <a:r>
              <a:rPr lang="en-SG" b="0" i="0" dirty="0">
                <a:solidFill>
                  <a:srgbClr val="0A0A23"/>
                </a:solidFill>
                <a:effectLst/>
                <a:latin typeface="Lato" panose="020F0502020204030203" pitchFamily="34" charset="0"/>
              </a:rPr>
              <a:t> because we add the weights of the edges that form the path </a:t>
            </a:r>
            <a:r>
              <a:rPr lang="en-SG" dirty="0"/>
              <a:t>0 -&gt; 1 -&gt; 3</a:t>
            </a:r>
          </a:p>
        </p:txBody>
      </p:sp>
    </p:spTree>
    <p:extLst>
      <p:ext uri="{BB962C8B-B14F-4D97-AF65-F5344CB8AC3E}">
        <p14:creationId xmlns:p14="http://schemas.microsoft.com/office/powerpoint/2010/main" val="1953749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SG" b="1" i="0" dirty="0">
                <a:solidFill>
                  <a:srgbClr val="0A0A23"/>
                </a:solidFill>
                <a:effectLst/>
                <a:latin typeface="inherit"/>
              </a:rPr>
              <a:t>For node 4:</a:t>
            </a:r>
            <a:r>
              <a:rPr lang="en-SG" b="0" i="0" dirty="0">
                <a:solidFill>
                  <a:srgbClr val="0A0A23"/>
                </a:solidFill>
                <a:effectLst/>
                <a:latin typeface="inherit"/>
              </a:rPr>
              <a:t> the distance is </a:t>
            </a:r>
            <a:r>
              <a:rPr lang="en-SG" b="1" i="0" dirty="0">
                <a:solidFill>
                  <a:srgbClr val="0A0A23"/>
                </a:solidFill>
                <a:effectLst/>
                <a:latin typeface="inherit"/>
              </a:rPr>
              <a:t>17</a:t>
            </a:r>
            <a:r>
              <a:rPr lang="en-SG" b="0" i="0" dirty="0">
                <a:solidFill>
                  <a:srgbClr val="0A0A23"/>
                </a:solidFill>
                <a:effectLst/>
                <a:latin typeface="inherit"/>
              </a:rPr>
              <a:t> from the path  0 -&gt; 1 -&gt; 3 -&gt; 4.</a:t>
            </a:r>
          </a:p>
          <a:p>
            <a:pPr algn="l" fontAlgn="base">
              <a:buFont typeface="Arial" panose="020B0604020202020204" pitchFamily="34" charset="0"/>
              <a:buChar char="•"/>
            </a:pPr>
            <a:r>
              <a:rPr lang="en-SG" b="1" i="0" dirty="0">
                <a:solidFill>
                  <a:srgbClr val="0A0A23"/>
                </a:solidFill>
                <a:effectLst/>
                <a:latin typeface="inherit"/>
              </a:rPr>
              <a:t>For node 5:</a:t>
            </a:r>
            <a:r>
              <a:rPr lang="en-SG" b="0" i="0" dirty="0">
                <a:solidFill>
                  <a:srgbClr val="0A0A23"/>
                </a:solidFill>
                <a:effectLst/>
                <a:latin typeface="inherit"/>
              </a:rPr>
              <a:t> the distance is </a:t>
            </a:r>
            <a:r>
              <a:rPr lang="en-SG" b="1" i="0" dirty="0">
                <a:solidFill>
                  <a:srgbClr val="0A0A23"/>
                </a:solidFill>
                <a:effectLst/>
                <a:latin typeface="inherit"/>
              </a:rPr>
              <a:t>22</a:t>
            </a:r>
            <a:r>
              <a:rPr lang="en-SG" b="0" i="0" dirty="0">
                <a:solidFill>
                  <a:srgbClr val="0A0A23"/>
                </a:solidFill>
                <a:effectLst/>
                <a:latin typeface="inherit"/>
              </a:rPr>
              <a:t> from the path 0 -&gt; 1 -&gt; 3 -&gt; 5.</a:t>
            </a:r>
          </a:p>
          <a:p>
            <a:pPr algn="l" fontAlgn="base">
              <a:buFont typeface="Arial" panose="020B0604020202020204" pitchFamily="34" charset="0"/>
              <a:buChar char="•"/>
            </a:pPr>
            <a:endParaRPr lang="en-SG" b="0" i="0" dirty="0">
              <a:solidFill>
                <a:srgbClr val="0A0A23"/>
              </a:solidFill>
              <a:effectLst/>
              <a:latin typeface="inherit"/>
            </a:endParaRPr>
          </a:p>
          <a:p>
            <a:pPr algn="l" fontAlgn="base">
              <a:buFont typeface="Arial" panose="020B0604020202020204" pitchFamily="34" charset="0"/>
              <a:buChar char="•"/>
            </a:pPr>
            <a:r>
              <a:rPr lang="en-SG" b="0" i="0" dirty="0">
                <a:solidFill>
                  <a:srgbClr val="0A0A23"/>
                </a:solidFill>
                <a:effectLst/>
                <a:latin typeface="Lato" panose="020F0502020204030203" pitchFamily="34" charset="0"/>
              </a:rPr>
              <a:t>Notice that we can only consider extending the shortest path (marked in red). We cannot consider paths that will take us through edges that have not been added to the shortest path (for example, we cannot form a path that goes through the edge </a:t>
            </a:r>
            <a:r>
              <a:rPr lang="en-SG" dirty="0"/>
              <a:t>2 -&gt; 3</a:t>
            </a:r>
            <a:r>
              <a:rPr lang="en-SG" b="0" i="0" dirty="0">
                <a:solidFill>
                  <a:srgbClr val="0A0A23"/>
                </a:solidFill>
                <a:effectLst/>
                <a:latin typeface="Lato" panose="020F0502020204030203" pitchFamily="34" charset="0"/>
              </a:rPr>
              <a:t>).</a:t>
            </a:r>
            <a:endParaRPr lang="en-SG" b="0" i="0" dirty="0">
              <a:solidFill>
                <a:srgbClr val="0A0A23"/>
              </a:solidFill>
              <a:effectLst/>
              <a:latin typeface="inherit"/>
            </a:endParaRPr>
          </a:p>
          <a:p>
            <a:endParaRPr lang="en-SG" dirty="0"/>
          </a:p>
        </p:txBody>
      </p:sp>
    </p:spTree>
    <p:extLst>
      <p:ext uri="{BB962C8B-B14F-4D97-AF65-F5344CB8AC3E}">
        <p14:creationId xmlns:p14="http://schemas.microsoft.com/office/powerpoint/2010/main" val="3698810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74490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The red square beside my distance numbers just means the point I have visited. So left point 5 which we can either solve with the distance from point 3. </a:t>
            </a:r>
          </a:p>
          <a:p>
            <a:r>
              <a:rPr lang="en-SG" dirty="0"/>
              <a:t>So it is 2+5+15 = 22</a:t>
            </a:r>
          </a:p>
          <a:p>
            <a:r>
              <a:rPr lang="en-SG" dirty="0"/>
              <a:t>Or I can reach from point 4, which is 2+5+10+6= 23</a:t>
            </a:r>
          </a:p>
        </p:txBody>
      </p:sp>
    </p:spTree>
    <p:extLst>
      <p:ext uri="{BB962C8B-B14F-4D97-AF65-F5344CB8AC3E}">
        <p14:creationId xmlns:p14="http://schemas.microsoft.com/office/powerpoint/2010/main" val="4051149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947473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SG" sz="1100" dirty="0">
                <a:hlinkClick r:id="rId3"/>
              </a:rPr>
              <a:t>Tower Puzzle</a:t>
            </a:r>
            <a:endParaRPr lang="en-SG" sz="1100" dirty="0"/>
          </a:p>
          <a:p>
            <a:pPr marL="0" lvl="0" indent="0">
              <a:spcBef>
                <a:spcPts val="0"/>
              </a:spcBef>
              <a:spcAft>
                <a:spcPts val="0"/>
              </a:spcAft>
              <a:buNone/>
            </a:pPr>
            <a:endParaRPr dirty="0"/>
          </a:p>
        </p:txBody>
      </p:sp>
    </p:spTree>
    <p:extLst>
      <p:ext uri="{BB962C8B-B14F-4D97-AF65-F5344CB8AC3E}">
        <p14:creationId xmlns:p14="http://schemas.microsoft.com/office/powerpoint/2010/main" val="41511949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I chose a lion and rolled a six, then a four, then a two. That means I need to draw a black cupcake on my Lion’s tail. </a:t>
            </a:r>
          </a:p>
        </p:txBody>
      </p:sp>
      <p:sp>
        <p:nvSpPr>
          <p:cNvPr id="4" name="Slide Number Placeholder 3"/>
          <p:cNvSpPr>
            <a:spLocks noGrp="1"/>
          </p:cNvSpPr>
          <p:nvPr>
            <p:ph type="sldNum" sz="quarter" idx="5"/>
          </p:nvPr>
        </p:nvSpPr>
        <p:spPr/>
        <p:txBody>
          <a:bodyPr/>
          <a:lstStyle/>
          <a:p>
            <a:fld id="{55289C3C-B07A-4790-A38E-2BB1C4C7663F}" type="slidenum">
              <a:rPr lang="en-US" smtClean="0"/>
              <a:t>41</a:t>
            </a:fld>
            <a:endParaRPr lang="en-US"/>
          </a:p>
        </p:txBody>
      </p:sp>
    </p:spTree>
    <p:extLst>
      <p:ext uri="{BB962C8B-B14F-4D97-AF65-F5344CB8AC3E}">
        <p14:creationId xmlns:p14="http://schemas.microsoft.com/office/powerpoint/2010/main" val="2808981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800633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80148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86844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59799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705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79636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666882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SG" dirty="0"/>
          </a:p>
        </p:txBody>
      </p:sp>
    </p:spTree>
    <p:extLst>
      <p:ext uri="{BB962C8B-B14F-4D97-AF65-F5344CB8AC3E}">
        <p14:creationId xmlns:p14="http://schemas.microsoft.com/office/powerpoint/2010/main" val="1558138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10" name="Shape 10"/>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
        <p:nvSpPr>
          <p:cNvPr id="11" name="Shape 11"/>
          <p:cNvSpPr/>
          <p:nvPr/>
        </p:nvSpPr>
        <p:spPr>
          <a:xfrm>
            <a:off x="1117950" y="3393000"/>
            <a:ext cx="567000" cy="567000"/>
          </a:xfrm>
          <a:prstGeom prst="ellipse">
            <a:avLst/>
          </a:prstGeom>
          <a:solidFill>
            <a:srgbClr val="FFCD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2105050" y="2238000"/>
            <a:ext cx="4933800" cy="819900"/>
          </a:xfrm>
          <a:prstGeom prst="rect">
            <a:avLst/>
          </a:prstGeom>
        </p:spPr>
        <p:txBody>
          <a:bodyPr spcFirstLastPara="1" wrap="square" lIns="91425" tIns="91425" rIns="91425" bIns="91425" anchor="b" anchorCtr="0"/>
          <a:lstStyle>
            <a:lvl1pPr marL="457200" lvl="0" indent="-381000" algn="ctr" rtl="0">
              <a:spcBef>
                <a:spcPts val="600"/>
              </a:spcBef>
              <a:spcAft>
                <a:spcPts val="0"/>
              </a:spcAft>
              <a:buSzPts val="2400"/>
              <a:buFont typeface="Lora"/>
              <a:buChar char="◉"/>
              <a:defRPr sz="2400" i="1">
                <a:latin typeface="Lora"/>
                <a:ea typeface="Lora"/>
                <a:cs typeface="Lora"/>
                <a:sym typeface="Lora"/>
              </a:defRPr>
            </a:lvl1pPr>
            <a:lvl2pPr marL="914400" lvl="1" indent="-355600" algn="ctr" rtl="0">
              <a:spcBef>
                <a:spcPts val="0"/>
              </a:spcBef>
              <a:spcAft>
                <a:spcPts val="0"/>
              </a:spcAft>
              <a:buSzPts val="2000"/>
              <a:buFont typeface="Lora"/>
              <a:buChar char="○"/>
              <a:defRPr i="1">
                <a:latin typeface="Lora"/>
                <a:ea typeface="Lora"/>
                <a:cs typeface="Lora"/>
                <a:sym typeface="Lora"/>
              </a:defRPr>
            </a:lvl2pPr>
            <a:lvl3pPr marL="1371600" lvl="2" indent="-355600" algn="ctr" rtl="0">
              <a:spcBef>
                <a:spcPts val="0"/>
              </a:spcBef>
              <a:spcAft>
                <a:spcPts val="0"/>
              </a:spcAft>
              <a:buSzPts val="2000"/>
              <a:buFont typeface="Lora"/>
              <a:buChar char="■"/>
              <a:defRPr i="1">
                <a:latin typeface="Lora"/>
                <a:ea typeface="Lora"/>
                <a:cs typeface="Lora"/>
                <a:sym typeface="Lora"/>
              </a:defRPr>
            </a:lvl3pPr>
            <a:lvl4pPr marL="1828800" lvl="3" indent="-381000" algn="ctr" rtl="0">
              <a:spcBef>
                <a:spcPts val="0"/>
              </a:spcBef>
              <a:spcAft>
                <a:spcPts val="0"/>
              </a:spcAft>
              <a:buSzPts val="2400"/>
              <a:buFont typeface="Lora"/>
              <a:buChar char="●"/>
              <a:defRPr sz="2400" i="1">
                <a:latin typeface="Lora"/>
                <a:ea typeface="Lora"/>
                <a:cs typeface="Lora"/>
                <a:sym typeface="Lora"/>
              </a:defRPr>
            </a:lvl4pPr>
            <a:lvl5pPr marL="2286000" lvl="4" indent="-381000" algn="ctr" rtl="0">
              <a:spcBef>
                <a:spcPts val="0"/>
              </a:spcBef>
              <a:spcAft>
                <a:spcPts val="0"/>
              </a:spcAft>
              <a:buSzPts val="2400"/>
              <a:buFont typeface="Lora"/>
              <a:buChar char="○"/>
              <a:defRPr sz="2400" i="1">
                <a:latin typeface="Lora"/>
                <a:ea typeface="Lora"/>
                <a:cs typeface="Lora"/>
                <a:sym typeface="Lora"/>
              </a:defRPr>
            </a:lvl5pPr>
            <a:lvl6pPr marL="2743200" lvl="5" indent="-381000" algn="ctr" rtl="0">
              <a:spcBef>
                <a:spcPts val="0"/>
              </a:spcBef>
              <a:spcAft>
                <a:spcPts val="0"/>
              </a:spcAft>
              <a:buSzPts val="2400"/>
              <a:buFont typeface="Lora"/>
              <a:buChar char="■"/>
              <a:defRPr sz="2400" i="1">
                <a:latin typeface="Lora"/>
                <a:ea typeface="Lora"/>
                <a:cs typeface="Lora"/>
                <a:sym typeface="Lora"/>
              </a:defRPr>
            </a:lvl6pPr>
            <a:lvl7pPr marL="3200400" lvl="6" indent="-381000" algn="ctr" rtl="0">
              <a:spcBef>
                <a:spcPts val="0"/>
              </a:spcBef>
              <a:spcAft>
                <a:spcPts val="0"/>
              </a:spcAft>
              <a:buSzPts val="2400"/>
              <a:buFont typeface="Lora"/>
              <a:buChar char="●"/>
              <a:defRPr sz="2400" i="1">
                <a:latin typeface="Lora"/>
                <a:ea typeface="Lora"/>
                <a:cs typeface="Lora"/>
                <a:sym typeface="Lora"/>
              </a:defRPr>
            </a:lvl7pPr>
            <a:lvl8pPr marL="3657600" lvl="7" indent="-381000" algn="ctr" rtl="0">
              <a:spcBef>
                <a:spcPts val="0"/>
              </a:spcBef>
              <a:spcAft>
                <a:spcPts val="0"/>
              </a:spcAft>
              <a:buSzPts val="2400"/>
              <a:buFont typeface="Lora"/>
              <a:buChar char="○"/>
              <a:defRPr sz="2400" i="1">
                <a:latin typeface="Lora"/>
                <a:ea typeface="Lora"/>
                <a:cs typeface="Lora"/>
                <a:sym typeface="Lora"/>
              </a:defRPr>
            </a:lvl8pPr>
            <a:lvl9pPr marL="4114800" lvl="8" indent="-381000" algn="ctr">
              <a:spcBef>
                <a:spcPts val="0"/>
              </a:spcBef>
              <a:spcAft>
                <a:spcPts val="0"/>
              </a:spcAft>
              <a:buSzPts val="2400"/>
              <a:buFont typeface="Lora"/>
              <a:buChar char="■"/>
              <a:defRPr sz="2400" i="1">
                <a:latin typeface="Lora"/>
                <a:ea typeface="Lora"/>
                <a:cs typeface="Lora"/>
                <a:sym typeface="Lora"/>
              </a:defRPr>
            </a:lvl9pPr>
          </a:lstStyle>
          <a:p>
            <a:endParaRPr/>
          </a:p>
        </p:txBody>
      </p:sp>
      <p:cxnSp>
        <p:nvCxnSpPr>
          <p:cNvPr id="20" name="Shape 20"/>
          <p:cNvCxnSpPr/>
          <p:nvPr/>
        </p:nvCxnSpPr>
        <p:spPr>
          <a:xfrm>
            <a:off x="4584075" y="3676500"/>
            <a:ext cx="0" cy="1480500"/>
          </a:xfrm>
          <a:prstGeom prst="straightConnector1">
            <a:avLst/>
          </a:prstGeom>
          <a:noFill/>
          <a:ln w="9525" cap="flat" cmpd="sng">
            <a:solidFill>
              <a:srgbClr val="CCCCCC"/>
            </a:solidFill>
            <a:prstDash val="solid"/>
            <a:round/>
            <a:headEnd type="none" w="med" len="med"/>
            <a:tailEnd type="none" w="med" len="med"/>
          </a:ln>
        </p:spPr>
      </p:cxnSp>
      <p:sp>
        <p:nvSpPr>
          <p:cNvPr id="21" name="Shape 21"/>
          <p:cNvSpPr/>
          <p:nvPr/>
        </p:nvSpPr>
        <p:spPr>
          <a:xfrm>
            <a:off x="4288500" y="3393000"/>
            <a:ext cx="567000" cy="567000"/>
          </a:xfrm>
          <a:prstGeom prst="ellipse">
            <a:avLst/>
          </a:prstGeom>
          <a:solidFill>
            <a:srgbClr val="FFCD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2" name="Shape 22"/>
          <p:cNvSpPr txBox="1"/>
          <p:nvPr/>
        </p:nvSpPr>
        <p:spPr>
          <a:xfrm>
            <a:off x="3593400" y="3412652"/>
            <a:ext cx="1957200" cy="6537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3600" b="1">
                <a:latin typeface="Lora"/>
                <a:ea typeface="Lora"/>
                <a:cs typeface="Lora"/>
                <a:sym typeface="Lora"/>
              </a:rPr>
              <a:t>“</a:t>
            </a:r>
            <a:endParaRPr sz="3600" b="1">
              <a:latin typeface="Lora"/>
              <a:ea typeface="Lora"/>
              <a:cs typeface="Lora"/>
              <a:sym typeface="Lor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3"/>
        <p:cNvGrpSpPr/>
        <p:nvPr/>
      </p:nvGrpSpPr>
      <p:grpSpPr>
        <a:xfrm>
          <a:off x="0" y="0"/>
          <a:ext cx="0" cy="0"/>
          <a:chOff x="0" y="0"/>
          <a:chExt cx="0" cy="0"/>
        </a:xfrm>
      </p:grpSpPr>
      <p:cxnSp>
        <p:nvCxnSpPr>
          <p:cNvPr id="24" name="Shape 24"/>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5" name="Shape 25"/>
          <p:cNvSpPr/>
          <p:nvPr/>
        </p:nvSpPr>
        <p:spPr>
          <a:xfrm>
            <a:off x="817475" y="928767"/>
            <a:ext cx="405900" cy="405900"/>
          </a:xfrm>
          <a:prstGeom prst="ellipse">
            <a:avLst/>
          </a:prstGeom>
          <a:solidFill>
            <a:srgbClr val="FFCD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6" name="Shape 26"/>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lstStyle>
            <a:lvl1pPr lvl="0" rtl="0">
              <a:spcBef>
                <a:spcPts val="0"/>
              </a:spcBef>
              <a:spcAft>
                <a:spcPts val="0"/>
              </a:spcAft>
              <a:buSzPts val="2000"/>
              <a:buFont typeface="Lora"/>
              <a:buNone/>
              <a:defRPr sz="2000" b="1">
                <a:latin typeface="Lora"/>
                <a:ea typeface="Lora"/>
                <a:cs typeface="Lora"/>
                <a:sym typeface="Lora"/>
              </a:defRPr>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27" name="Shape 27"/>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lstStyle>
            <a:lvl1pPr marL="457200" lvl="0" indent="-3810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cxnSp>
        <p:nvCxnSpPr>
          <p:cNvPr id="28" name="Shape 28"/>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5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9"/>
        <p:cNvGrpSpPr/>
        <p:nvPr/>
      </p:nvGrpSpPr>
      <p:grpSpPr>
        <a:xfrm>
          <a:off x="0" y="0"/>
          <a:ext cx="0" cy="0"/>
          <a:chOff x="0" y="0"/>
          <a:chExt cx="0" cy="0"/>
        </a:xfrm>
      </p:grpSpPr>
      <p:sp>
        <p:nvSpPr>
          <p:cNvPr id="50" name="Shape 50"/>
          <p:cNvSpPr txBox="1">
            <a:spLocks noGrp="1"/>
          </p:cNvSpPr>
          <p:nvPr>
            <p:ph type="body" idx="1"/>
          </p:nvPr>
        </p:nvSpPr>
        <p:spPr>
          <a:xfrm>
            <a:off x="1990450" y="4037375"/>
            <a:ext cx="5163000" cy="519600"/>
          </a:xfrm>
          <a:prstGeom prst="rect">
            <a:avLst/>
          </a:prstGeom>
        </p:spPr>
        <p:txBody>
          <a:bodyPr spcFirstLastPara="1" wrap="square" lIns="91425" tIns="91425" rIns="91425" bIns="91425" anchor="b" anchorCtr="0"/>
          <a:lstStyle>
            <a:lvl1pPr marL="457200" lvl="0" indent="-228600" algn="ctr">
              <a:spcBef>
                <a:spcPts val="360"/>
              </a:spcBef>
              <a:spcAft>
                <a:spcPts val="0"/>
              </a:spcAft>
              <a:buSzPts val="1400"/>
              <a:buFont typeface="Lora"/>
              <a:buNone/>
              <a:defRPr sz="1400" i="1">
                <a:latin typeface="Lora"/>
                <a:ea typeface="Lora"/>
                <a:cs typeface="Lora"/>
                <a:sym typeface="Lora"/>
              </a:defRPr>
            </a:lvl1pPr>
          </a:lstStyle>
          <a:p>
            <a:endParaRPr/>
          </a:p>
        </p:txBody>
      </p:sp>
      <p:cxnSp>
        <p:nvCxnSpPr>
          <p:cNvPr id="51" name="Shape 51"/>
          <p:cNvCxnSpPr/>
          <p:nvPr/>
        </p:nvCxnSpPr>
        <p:spPr>
          <a:xfrm>
            <a:off x="-6025" y="4666129"/>
            <a:ext cx="9162000" cy="0"/>
          </a:xfrm>
          <a:prstGeom prst="straightConnector1">
            <a:avLst/>
          </a:prstGeom>
          <a:noFill/>
          <a:ln w="9525" cap="flat" cmpd="sng">
            <a:solidFill>
              <a:srgbClr val="CCCCCC"/>
            </a:solidFill>
            <a:prstDash val="solid"/>
            <a:round/>
            <a:headEnd type="none" w="med" len="med"/>
            <a:tailEnd type="none" w="med" len="med"/>
          </a:ln>
        </p:spPr>
      </p:cxnSp>
      <p:sp>
        <p:nvSpPr>
          <p:cNvPr id="52" name="Shape 52"/>
          <p:cNvSpPr/>
          <p:nvPr/>
        </p:nvSpPr>
        <p:spPr>
          <a:xfrm>
            <a:off x="4457400" y="4551496"/>
            <a:ext cx="229200" cy="229200"/>
          </a:xfrm>
          <a:prstGeom prst="ellipse">
            <a:avLst/>
          </a:prstGeom>
          <a:solidFill>
            <a:srgbClr val="FFCD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6693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1" name="Shape 31"/>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Shape 32"/>
          <p:cNvSpPr txBox="1">
            <a:spLocks noGrp="1"/>
          </p:cNvSpPr>
          <p:nvPr>
            <p:ph type="body" idx="2"/>
          </p:nvPr>
        </p:nvSpPr>
        <p:spPr>
          <a:xfrm>
            <a:off x="5012916" y="1618700"/>
            <a:ext cx="3425400" cy="32310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cxnSp>
        <p:nvCxnSpPr>
          <p:cNvPr id="33" name="Shape 33"/>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34" name="Shape 34"/>
          <p:cNvSpPr/>
          <p:nvPr/>
        </p:nvSpPr>
        <p:spPr>
          <a:xfrm>
            <a:off x="817475" y="928767"/>
            <a:ext cx="405900" cy="405900"/>
          </a:xfrm>
          <a:prstGeom prst="ellipse">
            <a:avLst/>
          </a:prstGeom>
          <a:solidFill>
            <a:srgbClr val="FFCD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35" name="Shape 35"/>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3349341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5"/>
        <p:cNvGrpSpPr/>
        <p:nvPr/>
      </p:nvGrpSpPr>
      <p:grpSpPr>
        <a:xfrm>
          <a:off x="0" y="0"/>
          <a:ext cx="0" cy="0"/>
          <a:chOff x="0" y="0"/>
          <a:chExt cx="0" cy="0"/>
        </a:xfrm>
      </p:grpSpPr>
      <p:pic>
        <p:nvPicPr>
          <p:cNvPr id="56" name="Shape 56" descr="comic-03.png"/>
          <p:cNvPicPr preferRelativeResize="0"/>
          <p:nvPr/>
        </p:nvPicPr>
        <p:blipFill>
          <a:blip r:embed="rId2">
            <a:alphaModFix amt="10000"/>
          </a:blip>
          <a:stretch>
            <a:fillRect/>
          </a:stretch>
        </p:blipFill>
        <p:spPr>
          <a:xfrm>
            <a:off x="0" y="0"/>
            <a:ext cx="9144000" cy="5143500"/>
          </a:xfrm>
          <a:prstGeom prst="rect">
            <a:avLst/>
          </a:prstGeom>
          <a:noFill/>
          <a:ln>
            <a:noFill/>
          </a:ln>
        </p:spPr>
      </p:pic>
    </p:spTree>
    <p:extLst>
      <p:ext uri="{BB962C8B-B14F-4D97-AF65-F5344CB8AC3E}">
        <p14:creationId xmlns:p14="http://schemas.microsoft.com/office/powerpoint/2010/main" val="1263788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sp>
        <p:nvSpPr>
          <p:cNvPr id="7" name="Shape 7"/>
          <p:cNvSpPr txBox="1">
            <a:spLocks noGrp="1"/>
          </p:cNvSpPr>
          <p:nvPr>
            <p:ph type="title"/>
          </p:nvPr>
        </p:nvSpPr>
        <p:spPr>
          <a:xfrm>
            <a:off x="1381250" y="937117"/>
            <a:ext cx="6809700" cy="435600"/>
          </a:xfrm>
          <a:prstGeom prst="rect">
            <a:avLst/>
          </a:prstGeom>
          <a:noFill/>
          <a:ln>
            <a:noFill/>
          </a:ln>
        </p:spPr>
        <p:txBody>
          <a:bodyPr spcFirstLastPara="1" wrap="square" lIns="91425" tIns="91425" rIns="91425" bIns="91425" anchor="ctr" anchorCtr="0"/>
          <a:lstStyle>
            <a:lvl1pPr lvl="0">
              <a:spcBef>
                <a:spcPts val="0"/>
              </a:spcBef>
              <a:spcAft>
                <a:spcPts val="0"/>
              </a:spcAft>
              <a:buSzPts val="2000"/>
              <a:buFont typeface="Lora"/>
              <a:buNone/>
              <a:defRPr sz="2000" b="1">
                <a:latin typeface="Lora"/>
                <a:ea typeface="Lora"/>
                <a:cs typeface="Lora"/>
                <a:sym typeface="Lora"/>
              </a:defRPr>
            </a:lvl1pPr>
            <a:lvl2pPr lvl="1">
              <a:spcBef>
                <a:spcPts val="0"/>
              </a:spcBef>
              <a:spcAft>
                <a:spcPts val="0"/>
              </a:spcAft>
              <a:buSzPts val="2000"/>
              <a:buFont typeface="Lora"/>
              <a:buNone/>
              <a:defRPr sz="2000" b="1">
                <a:latin typeface="Lora"/>
                <a:ea typeface="Lora"/>
                <a:cs typeface="Lora"/>
                <a:sym typeface="Lora"/>
              </a:defRPr>
            </a:lvl2pPr>
            <a:lvl3pPr lvl="2">
              <a:spcBef>
                <a:spcPts val="0"/>
              </a:spcBef>
              <a:spcAft>
                <a:spcPts val="0"/>
              </a:spcAft>
              <a:buSzPts val="2000"/>
              <a:buFont typeface="Lora"/>
              <a:buNone/>
              <a:defRPr sz="2000" b="1">
                <a:latin typeface="Lora"/>
                <a:ea typeface="Lora"/>
                <a:cs typeface="Lora"/>
                <a:sym typeface="Lora"/>
              </a:defRPr>
            </a:lvl3pPr>
            <a:lvl4pPr lvl="3">
              <a:spcBef>
                <a:spcPts val="0"/>
              </a:spcBef>
              <a:spcAft>
                <a:spcPts val="0"/>
              </a:spcAft>
              <a:buSzPts val="2000"/>
              <a:buFont typeface="Lora"/>
              <a:buNone/>
              <a:defRPr sz="2000" b="1">
                <a:latin typeface="Lora"/>
                <a:ea typeface="Lora"/>
                <a:cs typeface="Lora"/>
                <a:sym typeface="Lora"/>
              </a:defRPr>
            </a:lvl4pPr>
            <a:lvl5pPr lvl="4">
              <a:spcBef>
                <a:spcPts val="0"/>
              </a:spcBef>
              <a:spcAft>
                <a:spcPts val="0"/>
              </a:spcAft>
              <a:buSzPts val="2000"/>
              <a:buFont typeface="Lora"/>
              <a:buNone/>
              <a:defRPr sz="2000" b="1">
                <a:latin typeface="Lora"/>
                <a:ea typeface="Lora"/>
                <a:cs typeface="Lora"/>
                <a:sym typeface="Lora"/>
              </a:defRPr>
            </a:lvl5pPr>
            <a:lvl6pPr lvl="5">
              <a:spcBef>
                <a:spcPts val="0"/>
              </a:spcBef>
              <a:spcAft>
                <a:spcPts val="0"/>
              </a:spcAft>
              <a:buSzPts val="2000"/>
              <a:buFont typeface="Lora"/>
              <a:buNone/>
              <a:defRPr sz="2000" b="1">
                <a:latin typeface="Lora"/>
                <a:ea typeface="Lora"/>
                <a:cs typeface="Lora"/>
                <a:sym typeface="Lora"/>
              </a:defRPr>
            </a:lvl6pPr>
            <a:lvl7pPr lvl="6">
              <a:spcBef>
                <a:spcPts val="0"/>
              </a:spcBef>
              <a:spcAft>
                <a:spcPts val="0"/>
              </a:spcAft>
              <a:buSzPts val="2000"/>
              <a:buFont typeface="Lora"/>
              <a:buNone/>
              <a:defRPr sz="2000" b="1">
                <a:latin typeface="Lora"/>
                <a:ea typeface="Lora"/>
                <a:cs typeface="Lora"/>
                <a:sym typeface="Lora"/>
              </a:defRPr>
            </a:lvl7pPr>
            <a:lvl8pPr lvl="7">
              <a:spcBef>
                <a:spcPts val="0"/>
              </a:spcBef>
              <a:spcAft>
                <a:spcPts val="0"/>
              </a:spcAft>
              <a:buSzPts val="2000"/>
              <a:buFont typeface="Lora"/>
              <a:buNone/>
              <a:defRPr sz="2000" b="1">
                <a:latin typeface="Lora"/>
                <a:ea typeface="Lora"/>
                <a:cs typeface="Lora"/>
                <a:sym typeface="Lora"/>
              </a:defRPr>
            </a:lvl8pPr>
            <a:lvl9pPr lvl="8">
              <a:spcBef>
                <a:spcPts val="0"/>
              </a:spcBef>
              <a:spcAft>
                <a:spcPts val="0"/>
              </a:spcAft>
              <a:buSzPts val="2000"/>
              <a:buFont typeface="Lora"/>
              <a:buNone/>
              <a:defRPr sz="2000" b="1">
                <a:latin typeface="Lora"/>
                <a:ea typeface="Lora"/>
                <a:cs typeface="Lora"/>
                <a:sym typeface="Lora"/>
              </a:defRPr>
            </a:lvl9pPr>
          </a:lstStyle>
          <a:p>
            <a:endParaRPr/>
          </a:p>
        </p:txBody>
      </p:sp>
      <p:pic>
        <p:nvPicPr>
          <p:cNvPr id="4" name="Picture 3" descr="A close up of a sign&#10;&#10;Description generated with very high confidence">
            <a:extLst>
              <a:ext uri="{FF2B5EF4-FFF2-40B4-BE49-F238E27FC236}">
                <a16:creationId xmlns:a16="http://schemas.microsoft.com/office/drawing/2014/main" id="{E85DB839-DD9F-4D1F-9E2E-91E3BA8A9539}"/>
              </a:ext>
            </a:extLst>
          </p:cNvPr>
          <p:cNvPicPr>
            <a:picLocks noChangeAspect="1"/>
          </p:cNvPicPr>
          <p:nvPr userDrawn="1"/>
        </p:nvPicPr>
        <p:blipFill>
          <a:blip r:embed="rId9"/>
          <a:stretch>
            <a:fillRect/>
          </a:stretch>
        </p:blipFill>
        <p:spPr>
          <a:xfrm>
            <a:off x="7606453" y="169870"/>
            <a:ext cx="1314110" cy="386020"/>
          </a:xfrm>
          <a:prstGeom prst="rect">
            <a:avLst/>
          </a:prstGeom>
        </p:spPr>
      </p:pic>
      <p:sp>
        <p:nvSpPr>
          <p:cNvPr id="3" name="TextBox 2">
            <a:extLst>
              <a:ext uri="{FF2B5EF4-FFF2-40B4-BE49-F238E27FC236}">
                <a16:creationId xmlns:a16="http://schemas.microsoft.com/office/drawing/2014/main" id="{FE8171FA-7C82-3668-7391-74DFB3F10A9C}"/>
              </a:ext>
            </a:extLst>
          </p:cNvPr>
          <p:cNvSpPr txBox="1"/>
          <p:nvPr userDrawn="1">
            <p:extLst>
              <p:ext uri="{1162E1C5-73C7-4A58-AE30-91384D911F3F}">
                <p184:classification xmlns:p184="http://schemas.microsoft.com/office/powerpoint/2018/4/main" val="hdr"/>
              </p:ext>
            </p:extLst>
          </p:nvPr>
        </p:nvSpPr>
        <p:spPr>
          <a:xfrm>
            <a:off x="63500" y="63500"/>
            <a:ext cx="774700" cy="152400"/>
          </a:xfrm>
          <a:prstGeom prst="rect">
            <a:avLst/>
          </a:prstGeom>
        </p:spPr>
        <p:txBody>
          <a:bodyPr horzOverflow="overflow" lIns="0" tIns="0" rIns="0" bIns="0">
            <a:spAutoFit/>
          </a:bodyPr>
          <a:lstStyle/>
          <a:p>
            <a:pPr algn="l"/>
            <a:r>
              <a:rPr lang="en-SG" sz="1000">
                <a:solidFill>
                  <a:srgbClr val="000000"/>
                </a:solidFill>
                <a:latin typeface="Calibri" panose="020F0502020204030204" pitchFamily="34" charset="0"/>
                <a:cs typeface="Calibri" panose="020F0502020204030204" pitchFamily="34" charset="0"/>
              </a:rPr>
              <a:t>Official (Open)</a:t>
            </a: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7" r:id="rId4"/>
    <p:sldLayoutId id="2147483659" r:id="rId5"/>
    <p:sldLayoutId id="2147483660" r:id="rId6"/>
    <p:sldLayoutId id="214748366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file:///C:\Users\cordelial\Google%20Drive\AEM\01.ComputationalThinking\Day%201%20-%20Computational%20Thinking\Videos\Computational%20thinking%20A%20digital%20age%20skill%20for%20everyone.mp4" TargetMode="External"/><Relationship Id="rId1" Type="http://schemas.microsoft.com/office/2007/relationships/media" Target="file:///C:\Users\cordelial\Google%20Drive\AEM\01.ComputationalThinking\Day%201%20-%20Computational%20Thinking\Videos\Computational%20thinking%20A%20digital%20age%20skill%20for%20everyone.mp4" TargetMode="External"/><Relationship Id="rId6" Type="http://schemas.openxmlformats.org/officeDocument/2006/relationships/hyperlink" Target="https://www.youtube.com/watch?v=VFcUgSYyRPg" TargetMode="External"/><Relationship Id="rId5" Type="http://schemas.openxmlformats.org/officeDocument/2006/relationships/image" Target="../media/image12.png"/><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document/d/1ELwf6nP-0S9sOoqa0DNtgBrZM9ASnQ5HlGM-8LDBn2Q/edit"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hyperlink" Target="https://youtu.be/GazC3A4OQTE"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https://teams.sit.nyp.edu.sg/Documents/Comms%20&amp;%20Outreach/Outreach/AEM/ITM008-ComputationalThinking/Day%201%20-%20Computational%20Thinking/1.WhatIsCT/Videos/What%20is%20Computational%20Thinking.mp4" TargetMode="External"/><Relationship Id="rId1" Type="http://schemas.openxmlformats.org/officeDocument/2006/relationships/video" Target="NULL" TargetMode="External"/><Relationship Id="rId6" Type="http://schemas.openxmlformats.org/officeDocument/2006/relationships/hyperlink" Target="https://www.youtube.com/watch?v=sxUJKn6TJOI" TargetMode="External"/><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HXNhEYqFo0o" TargetMode="External"/><Relationship Id="rId2" Type="http://schemas.openxmlformats.org/officeDocument/2006/relationships/hyperlink" Target="https://youtu.be/GazC3A4OQTE"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hyperlink" Target="https://computationalthinkingcourse.withgoogle.com/unit?unit=7&amp;lesson=19"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hyperlink" Target="https://play.google.com/store/apps/details?id=com.littletrickstudio.derek.hanoigame&amp;hl=en&amp;gl=US" TargetMode="Externa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upload.wikimedia.org/wikipedia/commons/2/20/Tower_of_Hanoi_recursion_SMIL.svg"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a:t>What is </a:t>
            </a:r>
            <a:br>
              <a:rPr lang="en-GB" dirty="0"/>
            </a:br>
            <a:r>
              <a:rPr lang="en-GB" dirty="0"/>
              <a:t>Computational </a:t>
            </a:r>
            <a:br>
              <a:rPr lang="en-GB" dirty="0"/>
            </a:br>
            <a:r>
              <a:rPr lang="en-GB" dirty="0"/>
              <a:t>Thinking</a:t>
            </a:r>
            <a:endParaRPr lang="en-SG" dirty="0"/>
          </a:p>
        </p:txBody>
      </p:sp>
      <p:grpSp>
        <p:nvGrpSpPr>
          <p:cNvPr id="4" name="Shape 62">
            <a:extLst>
              <a:ext uri="{FF2B5EF4-FFF2-40B4-BE49-F238E27FC236}">
                <a16:creationId xmlns:a16="http://schemas.microsoft.com/office/drawing/2014/main" id="{50B72AAC-13C3-41FD-9ABE-011E5BB50E5D}"/>
              </a:ext>
            </a:extLst>
          </p:cNvPr>
          <p:cNvGrpSpPr/>
          <p:nvPr/>
        </p:nvGrpSpPr>
        <p:grpSpPr>
          <a:xfrm>
            <a:off x="1298168" y="3514584"/>
            <a:ext cx="215965" cy="342389"/>
            <a:chOff x="6718575" y="2318625"/>
            <a:chExt cx="256950" cy="407375"/>
          </a:xfrm>
        </p:grpSpPr>
        <p:sp>
          <p:nvSpPr>
            <p:cNvPr id="5" name="Shape 63">
              <a:extLst>
                <a:ext uri="{FF2B5EF4-FFF2-40B4-BE49-F238E27FC236}">
                  <a16:creationId xmlns:a16="http://schemas.microsoft.com/office/drawing/2014/main" id="{7B9F7540-AB42-4E33-A605-A55DA93DBCE3}"/>
                </a:ext>
              </a:extLst>
            </p:cNvPr>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p:txBody>
        </p:sp>
        <p:sp>
          <p:nvSpPr>
            <p:cNvPr id="6" name="Shape 64">
              <a:extLst>
                <a:ext uri="{FF2B5EF4-FFF2-40B4-BE49-F238E27FC236}">
                  <a16:creationId xmlns:a16="http://schemas.microsoft.com/office/drawing/2014/main" id="{688102E3-2B29-4664-BC38-F8C832614685}"/>
                </a:ext>
              </a:extLst>
            </p:cNvPr>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p:txBody>
        </p:sp>
        <p:sp>
          <p:nvSpPr>
            <p:cNvPr id="7" name="Shape 65">
              <a:extLst>
                <a:ext uri="{FF2B5EF4-FFF2-40B4-BE49-F238E27FC236}">
                  <a16:creationId xmlns:a16="http://schemas.microsoft.com/office/drawing/2014/main" id="{606AB7D7-5B6D-49B6-96BE-2CA8537F9103}"/>
                </a:ext>
              </a:extLst>
            </p:cNvPr>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p:txBody>
        </p:sp>
        <p:sp>
          <p:nvSpPr>
            <p:cNvPr id="8" name="Shape 66">
              <a:extLst>
                <a:ext uri="{FF2B5EF4-FFF2-40B4-BE49-F238E27FC236}">
                  <a16:creationId xmlns:a16="http://schemas.microsoft.com/office/drawing/2014/main" id="{E81D3C96-D0BC-4A99-9181-B9411292C7E7}"/>
                </a:ext>
              </a:extLst>
            </p:cNvPr>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p:txBody>
        </p:sp>
        <p:sp>
          <p:nvSpPr>
            <p:cNvPr id="9" name="Shape 67">
              <a:extLst>
                <a:ext uri="{FF2B5EF4-FFF2-40B4-BE49-F238E27FC236}">
                  <a16:creationId xmlns:a16="http://schemas.microsoft.com/office/drawing/2014/main" id="{92978FB4-C916-4E80-BCF0-AA1A66B813A4}"/>
                </a:ext>
              </a:extLst>
            </p:cNvPr>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p:txBody>
        </p:sp>
        <p:sp>
          <p:nvSpPr>
            <p:cNvPr id="10" name="Shape 68">
              <a:extLst>
                <a:ext uri="{FF2B5EF4-FFF2-40B4-BE49-F238E27FC236}">
                  <a16:creationId xmlns:a16="http://schemas.microsoft.com/office/drawing/2014/main" id="{82B9B0B1-B7EF-4584-9680-CB220A93BD1A}"/>
                </a:ext>
              </a:extLst>
            </p:cNvPr>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p:txBody>
        </p:sp>
        <p:sp>
          <p:nvSpPr>
            <p:cNvPr id="11" name="Shape 69">
              <a:extLst>
                <a:ext uri="{FF2B5EF4-FFF2-40B4-BE49-F238E27FC236}">
                  <a16:creationId xmlns:a16="http://schemas.microsoft.com/office/drawing/2014/main" id="{DD5658E1-7FA0-4C6C-A916-BD085AEC101A}"/>
                </a:ext>
              </a:extLst>
            </p:cNvPr>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p:txBody>
        </p:sp>
        <p:sp>
          <p:nvSpPr>
            <p:cNvPr id="12" name="Shape 70">
              <a:extLst>
                <a:ext uri="{FF2B5EF4-FFF2-40B4-BE49-F238E27FC236}">
                  <a16:creationId xmlns:a16="http://schemas.microsoft.com/office/drawing/2014/main" id="{BA9ED7CB-2D87-46C6-B0BF-0E4E5F935E4B}"/>
                </a:ext>
              </a:extLst>
            </p:cNvPr>
            <p:cNvSpPr/>
            <p:nvPr/>
          </p:nvSpPr>
          <p:spPr>
            <a:xfrm>
              <a:off x="6795900" y="2628550"/>
              <a:ext cx="102300" cy="25"/>
            </a:xfrm>
            <a:custGeom>
              <a:avLst/>
              <a:gdLst/>
              <a:ahLst/>
              <a:cxnLst/>
              <a:rect l="0" t="0" r="0" b="0"/>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p:txBody>
        </p:sp>
      </p:grpSp>
      <p:pic>
        <p:nvPicPr>
          <p:cNvPr id="14" name="Shape 192">
            <a:extLst>
              <a:ext uri="{FF2B5EF4-FFF2-40B4-BE49-F238E27FC236}">
                <a16:creationId xmlns:a16="http://schemas.microsoft.com/office/drawing/2014/main" id="{D78C63D5-5D90-4E7A-8380-93540545950D}"/>
              </a:ext>
            </a:extLst>
          </p:cNvPr>
          <p:cNvPicPr preferRelativeResize="0"/>
          <p:nvPr/>
        </p:nvPicPr>
        <p:blipFill>
          <a:blip r:embed="rId3">
            <a:alphaModFix/>
          </a:blip>
          <a:stretch>
            <a:fillRect/>
          </a:stretch>
        </p:blipFill>
        <p:spPr>
          <a:xfrm>
            <a:off x="4800391" y="979312"/>
            <a:ext cx="4191287" cy="3208951"/>
          </a:xfrm>
          <a:prstGeom prst="rect">
            <a:avLst/>
          </a:prstGeom>
          <a:noFill/>
          <a:ln>
            <a:noFill/>
          </a:ln>
        </p:spPr>
      </p:pic>
    </p:spTree>
    <p:extLst>
      <p:ext uri="{BB962C8B-B14F-4D97-AF65-F5344CB8AC3E}">
        <p14:creationId xmlns:p14="http://schemas.microsoft.com/office/powerpoint/2010/main" val="2413218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Shape 224"/>
          <p:cNvPicPr preferRelativeResize="0"/>
          <p:nvPr/>
        </p:nvPicPr>
        <p:blipFill rotWithShape="1">
          <a:blip r:embed="rId3">
            <a:alphaModFix/>
          </a:blip>
          <a:srcRect l="69604" r="7206" b="36293"/>
          <a:stretch/>
        </p:blipFill>
        <p:spPr>
          <a:xfrm>
            <a:off x="0" y="0"/>
            <a:ext cx="2433729" cy="5143500"/>
          </a:xfrm>
          <a:prstGeom prst="rect">
            <a:avLst/>
          </a:prstGeom>
          <a:noFill/>
          <a:ln>
            <a:noFill/>
          </a:ln>
        </p:spPr>
      </p:pic>
      <p:sp>
        <p:nvSpPr>
          <p:cNvPr id="225" name="Shape 225"/>
          <p:cNvSpPr txBox="1"/>
          <p:nvPr/>
        </p:nvSpPr>
        <p:spPr>
          <a:xfrm>
            <a:off x="3029400" y="682425"/>
            <a:ext cx="5155800" cy="341100"/>
          </a:xfrm>
          <a:prstGeom prst="rect">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Quattrocento Sans"/>
                <a:ea typeface="Quattrocento Sans"/>
                <a:cs typeface="Quattrocento Sans"/>
                <a:sym typeface="Quattrocento Sans"/>
              </a:rPr>
              <a:t>Removing detail to simplify and focus attention</a:t>
            </a:r>
            <a:endParaRPr sz="1600" b="1">
              <a:latin typeface="Quattrocento Sans"/>
              <a:ea typeface="Quattrocento Sans"/>
              <a:cs typeface="Quattrocento Sans"/>
              <a:sym typeface="Quattrocento Sans"/>
            </a:endParaRPr>
          </a:p>
        </p:txBody>
      </p:sp>
      <p:sp>
        <p:nvSpPr>
          <p:cNvPr id="226" name="Shape 226"/>
          <p:cNvSpPr txBox="1"/>
          <p:nvPr/>
        </p:nvSpPr>
        <p:spPr>
          <a:xfrm>
            <a:off x="7971850" y="4917900"/>
            <a:ext cx="1172100" cy="225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i="1">
                <a:latin typeface="Calibri"/>
                <a:ea typeface="Calibri"/>
                <a:cs typeface="Calibri"/>
                <a:sym typeface="Calibri"/>
              </a:rPr>
              <a:t>Credit : Unsplash</a:t>
            </a:r>
            <a:endParaRPr sz="1000" i="1">
              <a:latin typeface="Calibri"/>
              <a:ea typeface="Calibri"/>
              <a:cs typeface="Calibri"/>
              <a:sym typeface="Calibri"/>
            </a:endParaRPr>
          </a:p>
        </p:txBody>
      </p:sp>
      <p:pic>
        <p:nvPicPr>
          <p:cNvPr id="227" name="Shape 227"/>
          <p:cNvPicPr preferRelativeResize="0"/>
          <p:nvPr/>
        </p:nvPicPr>
        <p:blipFill>
          <a:blip r:embed="rId4">
            <a:alphaModFix/>
          </a:blip>
          <a:stretch>
            <a:fillRect/>
          </a:stretch>
        </p:blipFill>
        <p:spPr>
          <a:xfrm>
            <a:off x="3029400" y="1113725"/>
            <a:ext cx="5192178" cy="3461443"/>
          </a:xfrm>
          <a:prstGeom prst="rect">
            <a:avLst/>
          </a:prstGeom>
          <a:noFill/>
          <a:ln>
            <a:noFill/>
          </a:ln>
        </p:spPr>
      </p:pic>
    </p:spTree>
    <p:extLst>
      <p:ext uri="{BB962C8B-B14F-4D97-AF65-F5344CB8AC3E}">
        <p14:creationId xmlns:p14="http://schemas.microsoft.com/office/powerpoint/2010/main" val="813458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Shape 232"/>
          <p:cNvPicPr preferRelativeResize="0"/>
          <p:nvPr/>
        </p:nvPicPr>
        <p:blipFill rotWithShape="1">
          <a:blip r:embed="rId3">
            <a:alphaModFix/>
          </a:blip>
          <a:srcRect l="69407" t="41441" r="7404" b="-5147"/>
          <a:stretch/>
        </p:blipFill>
        <p:spPr>
          <a:xfrm>
            <a:off x="0" y="0"/>
            <a:ext cx="2433729" cy="5143500"/>
          </a:xfrm>
          <a:prstGeom prst="rect">
            <a:avLst/>
          </a:prstGeom>
          <a:noFill/>
          <a:ln>
            <a:noFill/>
          </a:ln>
        </p:spPr>
      </p:pic>
      <p:sp>
        <p:nvSpPr>
          <p:cNvPr id="233" name="Shape 233"/>
          <p:cNvSpPr txBox="1"/>
          <p:nvPr/>
        </p:nvSpPr>
        <p:spPr>
          <a:xfrm>
            <a:off x="3029400" y="682425"/>
            <a:ext cx="5192100" cy="341100"/>
          </a:xfrm>
          <a:prstGeom prst="rect">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Quattrocento Sans"/>
                <a:ea typeface="Quattrocento Sans"/>
                <a:cs typeface="Quattrocento Sans"/>
                <a:sym typeface="Quattrocento Sans"/>
              </a:rPr>
              <a:t>Constructing a sequence of instruction to get things done</a:t>
            </a:r>
            <a:endParaRPr b="1">
              <a:latin typeface="Quattrocento Sans"/>
              <a:ea typeface="Quattrocento Sans"/>
              <a:cs typeface="Quattrocento Sans"/>
              <a:sym typeface="Quattrocento Sans"/>
            </a:endParaRPr>
          </a:p>
        </p:txBody>
      </p:sp>
      <p:sp>
        <p:nvSpPr>
          <p:cNvPr id="234" name="Shape 234"/>
          <p:cNvSpPr txBox="1"/>
          <p:nvPr/>
        </p:nvSpPr>
        <p:spPr>
          <a:xfrm>
            <a:off x="7809450" y="4917900"/>
            <a:ext cx="1334400" cy="225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i="1">
                <a:latin typeface="Calibri"/>
                <a:ea typeface="Calibri"/>
                <a:cs typeface="Calibri"/>
                <a:sym typeface="Calibri"/>
              </a:rPr>
              <a:t>Credit : Codecombat</a:t>
            </a:r>
            <a:endParaRPr sz="1000" i="1">
              <a:latin typeface="Calibri"/>
              <a:ea typeface="Calibri"/>
              <a:cs typeface="Calibri"/>
              <a:sym typeface="Calibri"/>
            </a:endParaRPr>
          </a:p>
        </p:txBody>
      </p:sp>
      <p:pic>
        <p:nvPicPr>
          <p:cNvPr id="235" name="Shape 235"/>
          <p:cNvPicPr preferRelativeResize="0"/>
          <p:nvPr/>
        </p:nvPicPr>
        <p:blipFill rotWithShape="1">
          <a:blip r:embed="rId4">
            <a:alphaModFix/>
          </a:blip>
          <a:srcRect b="15368"/>
          <a:stretch/>
        </p:blipFill>
        <p:spPr>
          <a:xfrm>
            <a:off x="3029400" y="1113725"/>
            <a:ext cx="5192176" cy="3486125"/>
          </a:xfrm>
          <a:prstGeom prst="rect">
            <a:avLst/>
          </a:prstGeom>
          <a:noFill/>
          <a:ln>
            <a:noFill/>
          </a:ln>
        </p:spPr>
      </p:pic>
    </p:spTree>
    <p:extLst>
      <p:ext uri="{BB962C8B-B14F-4D97-AF65-F5344CB8AC3E}">
        <p14:creationId xmlns:p14="http://schemas.microsoft.com/office/powerpoint/2010/main" val="1043706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Computational Thinking in daily life</a:t>
            </a:r>
            <a:endParaRPr lang="en-SG" dirty="0"/>
          </a:p>
        </p:txBody>
      </p:sp>
      <p:sp>
        <p:nvSpPr>
          <p:cNvPr id="3" name="Content Placeholder 2"/>
          <p:cNvSpPr>
            <a:spLocks noGrp="1"/>
          </p:cNvSpPr>
          <p:nvPr>
            <p:ph type="body" idx="1"/>
          </p:nvPr>
        </p:nvSpPr>
        <p:spPr/>
        <p:txBody>
          <a:bodyPr>
            <a:normAutofit fontScale="77500" lnSpcReduction="20000"/>
          </a:bodyPr>
          <a:lstStyle/>
          <a:p>
            <a:r>
              <a:rPr lang="en-GB" dirty="0"/>
              <a:t>Pipelining (Correct sequence)</a:t>
            </a:r>
          </a:p>
          <a:p>
            <a:pPr lvl="1"/>
            <a:r>
              <a:rPr lang="en-SG" dirty="0"/>
              <a:t>Set of data processing elements connected in series, where the output of one element is the input of the next one</a:t>
            </a:r>
          </a:p>
          <a:p>
            <a:pPr lvl="1"/>
            <a:r>
              <a:rPr lang="en-GB" dirty="0"/>
              <a:t>E.g. Placing the salad sauce after the salad at a buffet line</a:t>
            </a:r>
          </a:p>
          <a:p>
            <a:pPr lvl="1"/>
            <a:endParaRPr lang="en-GB" dirty="0"/>
          </a:p>
          <a:p>
            <a:r>
              <a:rPr lang="en-GB" dirty="0"/>
              <a:t>Hashing</a:t>
            </a:r>
          </a:p>
          <a:p>
            <a:pPr lvl="1"/>
            <a:r>
              <a:rPr lang="en-GB" dirty="0"/>
              <a:t>Storing a list of data items according to their hash values. </a:t>
            </a:r>
            <a:r>
              <a:rPr lang="en-SG" dirty="0"/>
              <a:t>Hashing is used so that searching can be done more efficiently</a:t>
            </a:r>
          </a:p>
          <a:p>
            <a:pPr lvl="1"/>
            <a:r>
              <a:rPr lang="en-GB" dirty="0"/>
              <a:t>E.g. Storing of LEGO blocks according to their size, shape, etc.</a:t>
            </a:r>
          </a:p>
          <a:p>
            <a:pPr lvl="1"/>
            <a:endParaRPr lang="en-GB" dirty="0"/>
          </a:p>
          <a:p>
            <a:r>
              <a:rPr lang="en-GB" dirty="0"/>
              <a:t>Sorting</a:t>
            </a:r>
          </a:p>
          <a:p>
            <a:pPr lvl="1"/>
            <a:r>
              <a:rPr lang="en-GB" dirty="0"/>
              <a:t>Arrange a list of data items in a certain order</a:t>
            </a:r>
          </a:p>
          <a:p>
            <a:pPr lvl="1"/>
            <a:r>
              <a:rPr lang="en-GB" dirty="0"/>
              <a:t>E.g. Storing of books </a:t>
            </a:r>
            <a:r>
              <a:rPr lang="en-SG" dirty="0"/>
              <a:t>in alphabetical order (A-Z)</a:t>
            </a:r>
            <a:endParaRPr lang="en-GB" dirty="0"/>
          </a:p>
        </p:txBody>
      </p:sp>
    </p:spTree>
    <p:extLst>
      <p:ext uri="{BB962C8B-B14F-4D97-AF65-F5344CB8AC3E}">
        <p14:creationId xmlns:p14="http://schemas.microsoft.com/office/powerpoint/2010/main" val="800678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Computational Thinking in other disciplines</a:t>
            </a:r>
            <a:endParaRPr lang="en-SG" dirty="0"/>
          </a:p>
        </p:txBody>
      </p:sp>
      <p:sp>
        <p:nvSpPr>
          <p:cNvPr id="3" name="Content Placeholder 2"/>
          <p:cNvSpPr>
            <a:spLocks noGrp="1"/>
          </p:cNvSpPr>
          <p:nvPr>
            <p:ph type="body" idx="1"/>
          </p:nvPr>
        </p:nvSpPr>
        <p:spPr/>
        <p:txBody>
          <a:bodyPr>
            <a:normAutofit fontScale="85000" lnSpcReduction="20000"/>
          </a:bodyPr>
          <a:lstStyle/>
          <a:p>
            <a:r>
              <a:rPr lang="en-GB" dirty="0"/>
              <a:t>Sciences (Biology, Chemistry, Physics)</a:t>
            </a:r>
          </a:p>
          <a:p>
            <a:r>
              <a:rPr lang="en-GB" dirty="0"/>
              <a:t>Medicine</a:t>
            </a:r>
          </a:p>
          <a:p>
            <a:r>
              <a:rPr lang="en-GB" dirty="0"/>
              <a:t>Astronomy</a:t>
            </a:r>
          </a:p>
          <a:p>
            <a:r>
              <a:rPr lang="en-GB" dirty="0"/>
              <a:t>Engineering</a:t>
            </a:r>
          </a:p>
          <a:p>
            <a:r>
              <a:rPr lang="en-GB" dirty="0"/>
              <a:t>Finance</a:t>
            </a:r>
          </a:p>
          <a:p>
            <a:r>
              <a:rPr lang="en-GB" dirty="0"/>
              <a:t>Economics</a:t>
            </a:r>
          </a:p>
          <a:p>
            <a:r>
              <a:rPr lang="en-GB" dirty="0"/>
              <a:t>Healthcare</a:t>
            </a:r>
          </a:p>
          <a:p>
            <a:r>
              <a:rPr lang="en-GB" dirty="0"/>
              <a:t>Journalism</a:t>
            </a:r>
          </a:p>
          <a:p>
            <a:r>
              <a:rPr lang="en-GB" dirty="0"/>
              <a:t>etc…</a:t>
            </a:r>
            <a:endParaRPr lang="en-SG" dirty="0"/>
          </a:p>
        </p:txBody>
      </p:sp>
    </p:spTree>
    <p:extLst>
      <p:ext uri="{BB962C8B-B14F-4D97-AF65-F5344CB8AC3E}">
        <p14:creationId xmlns:p14="http://schemas.microsoft.com/office/powerpoint/2010/main" val="1852241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mputational thinking A digital age skill for everyone">
            <a:hlinkClick r:id="" action="ppaction://media"/>
            <a:extLst>
              <a:ext uri="{FF2B5EF4-FFF2-40B4-BE49-F238E27FC236}">
                <a16:creationId xmlns:a16="http://schemas.microsoft.com/office/drawing/2014/main" id="{5413F7EF-8A5F-4961-8B16-F6331E1DC90A}"/>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D899C9B8-0239-4799-92D6-E8D375153E80}"/>
              </a:ext>
            </a:extLst>
          </p:cNvPr>
          <p:cNvSpPr/>
          <p:nvPr/>
        </p:nvSpPr>
        <p:spPr>
          <a:xfrm>
            <a:off x="6323798" y="4771428"/>
            <a:ext cx="2536272" cy="215444"/>
          </a:xfrm>
          <a:prstGeom prst="rect">
            <a:avLst/>
          </a:prstGeom>
        </p:spPr>
        <p:txBody>
          <a:bodyPr wrap="none">
            <a:spAutoFit/>
          </a:bodyPr>
          <a:lstStyle/>
          <a:p>
            <a:r>
              <a:rPr lang="en-SG" sz="800" dirty="0">
                <a:hlinkClick r:id="rId6"/>
              </a:rPr>
              <a:t>https://www.youtube.com/watch?v=VFcUgSYyRPg</a:t>
            </a:r>
            <a:r>
              <a:rPr lang="en-SG" sz="800" dirty="0"/>
              <a:t> </a:t>
            </a:r>
          </a:p>
        </p:txBody>
      </p:sp>
      <p:sp>
        <p:nvSpPr>
          <p:cNvPr id="5" name="Rectangle 4">
            <a:extLst>
              <a:ext uri="{FF2B5EF4-FFF2-40B4-BE49-F238E27FC236}">
                <a16:creationId xmlns:a16="http://schemas.microsoft.com/office/drawing/2014/main" id="{6B44438B-5D2C-41B4-A67E-588E2769D12C}"/>
              </a:ext>
            </a:extLst>
          </p:cNvPr>
          <p:cNvSpPr/>
          <p:nvPr/>
        </p:nvSpPr>
        <p:spPr>
          <a:xfrm>
            <a:off x="0" y="4771428"/>
            <a:ext cx="2666114" cy="307777"/>
          </a:xfrm>
          <a:prstGeom prst="rect">
            <a:avLst/>
          </a:prstGeom>
        </p:spPr>
        <p:txBody>
          <a:bodyPr wrap="none">
            <a:spAutoFit/>
          </a:bodyPr>
          <a:lstStyle/>
          <a:p>
            <a:r>
              <a:rPr lang="en-SG" dirty="0">
                <a:highlight>
                  <a:srgbClr val="FFCD00"/>
                </a:highlight>
              </a:rPr>
              <a:t>A Digital Age Skill for Everyone</a:t>
            </a:r>
            <a:endParaRPr lang="en-SG" dirty="0"/>
          </a:p>
        </p:txBody>
      </p:sp>
    </p:spTree>
    <p:extLst>
      <p:ext uri="{BB962C8B-B14F-4D97-AF65-F5344CB8AC3E}">
        <p14:creationId xmlns:p14="http://schemas.microsoft.com/office/powerpoint/2010/main" val="384685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50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20"/>
        <p:cNvGrpSpPr/>
        <p:nvPr/>
      </p:nvGrpSpPr>
      <p:grpSpPr>
        <a:xfrm>
          <a:off x="0" y="0"/>
          <a:ext cx="0" cy="0"/>
          <a:chOff x="0" y="0"/>
          <a:chExt cx="0" cy="0"/>
        </a:xfrm>
      </p:grpSpPr>
      <p:pic>
        <p:nvPicPr>
          <p:cNvPr id="3074" name="Picture 2" descr="Related image">
            <a:extLst>
              <a:ext uri="{FF2B5EF4-FFF2-40B4-BE49-F238E27FC236}">
                <a16:creationId xmlns:a16="http://schemas.microsoft.com/office/drawing/2014/main" id="{BB21DB9C-29C0-441B-871D-2F207C98A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0079" y="287950"/>
            <a:ext cx="2590800" cy="2590800"/>
          </a:xfrm>
          <a:prstGeom prst="rect">
            <a:avLst/>
          </a:prstGeom>
          <a:noFill/>
          <a:extLst>
            <a:ext uri="{909E8E84-426E-40DD-AFC4-6F175D3DCCD1}">
              <a14:hiddenFill xmlns:a14="http://schemas.microsoft.com/office/drawing/2010/main">
                <a:solidFill>
                  <a:srgbClr val="FFFFFF"/>
                </a:solidFill>
              </a14:hiddenFill>
            </a:ext>
          </a:extLst>
        </p:spPr>
      </p:pic>
      <p:sp>
        <p:nvSpPr>
          <p:cNvPr id="6" name="Shape 121">
            <a:extLst>
              <a:ext uri="{FF2B5EF4-FFF2-40B4-BE49-F238E27FC236}">
                <a16:creationId xmlns:a16="http://schemas.microsoft.com/office/drawing/2014/main" id="{2265D5A9-58D9-4EFB-AD17-0215B1C7E35B}"/>
              </a:ext>
            </a:extLst>
          </p:cNvPr>
          <p:cNvSpPr txBox="1">
            <a:spLocks/>
          </p:cNvSpPr>
          <p:nvPr/>
        </p:nvSpPr>
        <p:spPr>
          <a:xfrm>
            <a:off x="1951575" y="2878750"/>
            <a:ext cx="5241000"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2pPr>
            <a:lvl3pPr marR="0" lvl="2"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3pPr>
            <a:lvl4pPr marR="0" lvl="3"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4pPr>
            <a:lvl5pPr marR="0" lvl="4"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5pPr>
            <a:lvl6pPr marR="0" lvl="5"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6pPr>
            <a:lvl7pPr marR="0" lvl="6"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7pPr>
            <a:lvl8pPr marR="0" lvl="7"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8pPr>
            <a:lvl9pPr marR="0" lvl="8"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9pPr>
          </a:lstStyle>
          <a:p>
            <a:pPr algn="ctr"/>
            <a:r>
              <a:rPr lang="en-SG" sz="4800" dirty="0">
                <a:highlight>
                  <a:srgbClr val="FFCD00"/>
                </a:highlight>
              </a:rPr>
              <a:t>Activity</a:t>
            </a:r>
          </a:p>
        </p:txBody>
      </p:sp>
      <p:sp>
        <p:nvSpPr>
          <p:cNvPr id="7" name="Shape 122">
            <a:extLst>
              <a:ext uri="{FF2B5EF4-FFF2-40B4-BE49-F238E27FC236}">
                <a16:creationId xmlns:a16="http://schemas.microsoft.com/office/drawing/2014/main" id="{67C73A49-357E-44D3-8E84-F9FAFE6304F4}"/>
              </a:ext>
            </a:extLst>
          </p:cNvPr>
          <p:cNvSpPr txBox="1">
            <a:spLocks/>
          </p:cNvSpPr>
          <p:nvPr/>
        </p:nvSpPr>
        <p:spPr>
          <a:xfrm>
            <a:off x="1951575" y="3792555"/>
            <a:ext cx="5241000"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FFCD00"/>
              </a:buClr>
              <a:buSzPts val="24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rgbClr val="FFCD00"/>
              </a:buClr>
              <a:buSzPts val="2000"/>
              <a:buFont typeface="Quattrocento Sans"/>
              <a:buChar char="○"/>
              <a:defRPr sz="2000" b="0" i="0" u="none" strike="noStrike" cap="none">
                <a:solidFill>
                  <a:srgbClr val="000000"/>
                </a:solidFill>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rgbClr val="FFCD00"/>
              </a:buClr>
              <a:buSzPts val="2000"/>
              <a:buFont typeface="Quattrocento Sans"/>
              <a:buChar char="■"/>
              <a:defRPr sz="2000" b="0" i="0" u="none" strike="noStrike" cap="none">
                <a:solidFill>
                  <a:srgbClr val="000000"/>
                </a:solidFill>
                <a:latin typeface="Quattrocento Sans"/>
                <a:ea typeface="Quattrocento Sans"/>
                <a:cs typeface="Quattrocento Sans"/>
                <a:sym typeface="Quattrocento Sans"/>
              </a:defRPr>
            </a:lvl3pPr>
            <a:lvl4pPr marL="1828800" marR="0" lvl="3" indent="-342900" algn="l" rtl="0">
              <a:lnSpc>
                <a:spcPct val="100000"/>
              </a:lnSpc>
              <a:spcBef>
                <a:spcPts val="0"/>
              </a:spcBef>
              <a:spcAft>
                <a:spcPts val="0"/>
              </a:spcAft>
              <a:buClr>
                <a:srgbClr val="FFCD00"/>
              </a:buClr>
              <a:buSzPts val="1800"/>
              <a:buFont typeface="Quattrocento Sans"/>
              <a:buChar char="●"/>
              <a:defRPr sz="1800" b="0" i="0" u="none" strike="noStrike" cap="none">
                <a:solidFill>
                  <a:srgbClr val="000000"/>
                </a:solidFill>
                <a:latin typeface="Quattrocento Sans"/>
                <a:ea typeface="Quattrocento Sans"/>
                <a:cs typeface="Quattrocento Sans"/>
                <a:sym typeface="Quattrocento Sans"/>
              </a:defRPr>
            </a:lvl4pPr>
            <a:lvl5pPr marL="2286000" marR="0" lvl="4" indent="-342900" algn="l" rtl="0">
              <a:lnSpc>
                <a:spcPct val="100000"/>
              </a:lnSpc>
              <a:spcBef>
                <a:spcPts val="0"/>
              </a:spcBef>
              <a:spcAft>
                <a:spcPts val="0"/>
              </a:spcAft>
              <a:buClr>
                <a:srgbClr val="FFCD00"/>
              </a:buClr>
              <a:buSzPts val="1800"/>
              <a:buFont typeface="Quattrocento Sans"/>
              <a:buChar char="○"/>
              <a:defRPr sz="1800" b="0" i="0" u="none" strike="noStrike" cap="none">
                <a:solidFill>
                  <a:srgbClr val="000000"/>
                </a:solidFill>
                <a:latin typeface="Quattrocento Sans"/>
                <a:ea typeface="Quattrocento Sans"/>
                <a:cs typeface="Quattrocento Sans"/>
                <a:sym typeface="Quattrocento Sans"/>
              </a:defRPr>
            </a:lvl5pPr>
            <a:lvl6pPr marL="2743200" marR="0" lvl="5" indent="-342900" algn="l" rtl="0">
              <a:lnSpc>
                <a:spcPct val="100000"/>
              </a:lnSpc>
              <a:spcBef>
                <a:spcPts val="0"/>
              </a:spcBef>
              <a:spcAft>
                <a:spcPts val="0"/>
              </a:spcAft>
              <a:buClr>
                <a:srgbClr val="FFCD00"/>
              </a:buClr>
              <a:buSzPts val="1800"/>
              <a:buFont typeface="Quattrocento Sans"/>
              <a:buChar char="■"/>
              <a:defRPr sz="1800" b="0" i="0" u="none" strike="noStrike" cap="none">
                <a:solidFill>
                  <a:srgbClr val="000000"/>
                </a:solidFill>
                <a:latin typeface="Quattrocento Sans"/>
                <a:ea typeface="Quattrocento Sans"/>
                <a:cs typeface="Quattrocento Sans"/>
                <a:sym typeface="Quattrocento Sans"/>
              </a:defRPr>
            </a:lvl6pPr>
            <a:lvl7pPr marL="3200400" marR="0" lvl="6" indent="-342900" algn="l" rtl="0">
              <a:lnSpc>
                <a:spcPct val="100000"/>
              </a:lnSpc>
              <a:spcBef>
                <a:spcPts val="0"/>
              </a:spcBef>
              <a:spcAft>
                <a:spcPts val="0"/>
              </a:spcAft>
              <a:buClr>
                <a:srgbClr val="FFCD00"/>
              </a:buClr>
              <a:buSzPts val="1800"/>
              <a:buFont typeface="Quattrocento Sans"/>
              <a:buChar char="●"/>
              <a:defRPr sz="1800" b="0" i="0" u="none" strike="noStrike" cap="none">
                <a:solidFill>
                  <a:srgbClr val="000000"/>
                </a:solidFill>
                <a:latin typeface="Quattrocento Sans"/>
                <a:ea typeface="Quattrocento Sans"/>
                <a:cs typeface="Quattrocento Sans"/>
                <a:sym typeface="Quattrocento Sans"/>
              </a:defRPr>
            </a:lvl7pPr>
            <a:lvl8pPr marL="3657600" marR="0" lvl="7" indent="-342900" algn="l" rtl="0">
              <a:lnSpc>
                <a:spcPct val="100000"/>
              </a:lnSpc>
              <a:spcBef>
                <a:spcPts val="0"/>
              </a:spcBef>
              <a:spcAft>
                <a:spcPts val="0"/>
              </a:spcAft>
              <a:buClr>
                <a:srgbClr val="FFCD00"/>
              </a:buClr>
              <a:buSzPts val="1800"/>
              <a:buFont typeface="Quattrocento Sans"/>
              <a:buChar char="○"/>
              <a:defRPr sz="1800" b="0" i="0" u="none" strike="noStrike" cap="none">
                <a:solidFill>
                  <a:srgbClr val="000000"/>
                </a:solidFill>
                <a:latin typeface="Quattrocento Sans"/>
                <a:ea typeface="Quattrocento Sans"/>
                <a:cs typeface="Quattrocento Sans"/>
                <a:sym typeface="Quattrocento Sans"/>
              </a:defRPr>
            </a:lvl8pPr>
            <a:lvl9pPr marL="4114800" marR="0" lvl="8" indent="-342900" algn="l" rtl="0">
              <a:lnSpc>
                <a:spcPct val="100000"/>
              </a:lnSpc>
              <a:spcBef>
                <a:spcPts val="0"/>
              </a:spcBef>
              <a:spcAft>
                <a:spcPts val="0"/>
              </a:spcAft>
              <a:buClr>
                <a:srgbClr val="FFCD00"/>
              </a:buClr>
              <a:buSzPts val="1800"/>
              <a:buFont typeface="Quattrocento Sans"/>
              <a:buChar char="■"/>
              <a:defRPr sz="1800" b="0" i="0" u="none" strike="noStrike" cap="none">
                <a:solidFill>
                  <a:srgbClr val="000000"/>
                </a:solidFill>
                <a:latin typeface="Quattrocento Sans"/>
                <a:ea typeface="Quattrocento Sans"/>
                <a:cs typeface="Quattrocento Sans"/>
                <a:sym typeface="Quattrocento Sans"/>
              </a:defRPr>
            </a:lvl9pPr>
          </a:lstStyle>
          <a:p>
            <a:pPr marL="0" indent="0" algn="ctr">
              <a:buFont typeface="Quattrocento Sans"/>
              <a:buNone/>
            </a:pPr>
            <a:r>
              <a:rPr lang="en-SG" sz="1800" b="1" dirty="0"/>
              <a:t>Task 1 </a:t>
            </a:r>
            <a:r>
              <a:rPr lang="en-SG" sz="1800" dirty="0"/>
              <a:t>Computational Thinking in Daily Life</a:t>
            </a:r>
          </a:p>
          <a:p>
            <a:pPr marL="0" indent="0" algn="ctr">
              <a:buFont typeface="Quattrocento Sans"/>
              <a:buNone/>
            </a:pPr>
            <a:endParaRPr lang="en-SG" sz="1800" dirty="0"/>
          </a:p>
        </p:txBody>
      </p:sp>
      <p:sp>
        <p:nvSpPr>
          <p:cNvPr id="2" name="Flowchart: Process 1">
            <a:extLst>
              <a:ext uri="{FF2B5EF4-FFF2-40B4-BE49-F238E27FC236}">
                <a16:creationId xmlns:a16="http://schemas.microsoft.com/office/drawing/2014/main" id="{70C3F8A0-96AD-458E-A4B2-DCB2BA9DB24A}"/>
              </a:ext>
            </a:extLst>
          </p:cNvPr>
          <p:cNvSpPr/>
          <p:nvPr/>
        </p:nvSpPr>
        <p:spPr>
          <a:xfrm rot="21255025">
            <a:off x="2878667" y="2824015"/>
            <a:ext cx="1329267" cy="364067"/>
          </a:xfrm>
          <a:prstGeom prst="flowChartProcess">
            <a:avLst/>
          </a:prstGeom>
          <a:solidFill>
            <a:srgbClr val="20D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800" dirty="0">
                <a:latin typeface="Lato" panose="020F0502020204030203" pitchFamily="34" charset="0"/>
              </a:rPr>
              <a:t>Class</a:t>
            </a:r>
          </a:p>
        </p:txBody>
      </p:sp>
      <p:pic>
        <p:nvPicPr>
          <p:cNvPr id="8" name="Picture 2" descr="Related image">
            <a:extLst>
              <a:ext uri="{FF2B5EF4-FFF2-40B4-BE49-F238E27FC236}">
                <a16:creationId xmlns:a16="http://schemas.microsoft.com/office/drawing/2014/main" id="{B6E5D662-E6B0-44FE-B687-BB457F2686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500" y="1981276"/>
            <a:ext cx="1159800" cy="115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356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Activity: CT in daily life</a:t>
            </a:r>
            <a:endParaRPr lang="en-SG"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2715" y="1548520"/>
            <a:ext cx="4668441" cy="3493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69A2221F-4F6B-45BA-B0E5-EBB63F9AFED4}"/>
              </a:ext>
            </a:extLst>
          </p:cNvPr>
          <p:cNvSpPr/>
          <p:nvPr/>
        </p:nvSpPr>
        <p:spPr>
          <a:xfrm>
            <a:off x="4206936" y="461003"/>
            <a:ext cx="3509294" cy="461665"/>
          </a:xfrm>
          <a:prstGeom prst="rect">
            <a:avLst/>
          </a:prstGeom>
        </p:spPr>
        <p:txBody>
          <a:bodyPr wrap="none">
            <a:spAutoFit/>
          </a:bodyPr>
          <a:lstStyle/>
          <a:p>
            <a:pPr marL="89154" indent="0">
              <a:buNone/>
            </a:pPr>
            <a:r>
              <a:rPr lang="en-GB" sz="2400" dirty="0">
                <a:solidFill>
                  <a:srgbClr val="FF0000"/>
                </a:solidFill>
              </a:rPr>
              <a:t>What</a:t>
            </a:r>
            <a:r>
              <a:rPr lang="en-SG" sz="2400" dirty="0">
                <a:solidFill>
                  <a:srgbClr val="FF0000"/>
                </a:solidFill>
              </a:rPr>
              <a:t>’s wrong with this?</a:t>
            </a:r>
            <a:endParaRPr lang="en-GB" sz="2400" dirty="0">
              <a:solidFill>
                <a:srgbClr val="FF0000"/>
              </a:solidFill>
            </a:endParaRPr>
          </a:p>
        </p:txBody>
      </p:sp>
    </p:spTree>
    <p:extLst>
      <p:ext uri="{BB962C8B-B14F-4D97-AF65-F5344CB8AC3E}">
        <p14:creationId xmlns:p14="http://schemas.microsoft.com/office/powerpoint/2010/main" val="1845917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Activity: CT in daily life</a:t>
            </a:r>
            <a:endParaRPr lang="en-SG"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962" y="1307306"/>
            <a:ext cx="5172075" cy="3836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9400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Activity: CT in daily life</a:t>
            </a:r>
            <a:endParaRPr lang="en-SG"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358268"/>
            <a:ext cx="5029200" cy="3833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7490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Activity: CT in daily life</a:t>
            </a:r>
            <a:endParaRPr lang="en-SG"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50" y="1642282"/>
            <a:ext cx="4668441" cy="3493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8B79EBDC-DE25-442D-ABFB-D1881C976875}"/>
              </a:ext>
            </a:extLst>
          </p:cNvPr>
          <p:cNvSpPr/>
          <p:nvPr/>
        </p:nvSpPr>
        <p:spPr>
          <a:xfrm>
            <a:off x="4201507" y="986579"/>
            <a:ext cx="2116285" cy="307777"/>
          </a:xfrm>
          <a:prstGeom prst="rect">
            <a:avLst/>
          </a:prstGeom>
        </p:spPr>
        <p:txBody>
          <a:bodyPr wrap="none">
            <a:spAutoFit/>
          </a:bodyPr>
          <a:lstStyle/>
          <a:p>
            <a:pPr marL="89154" indent="0">
              <a:buNone/>
            </a:pPr>
            <a:r>
              <a:rPr lang="en-GB" dirty="0">
                <a:solidFill>
                  <a:srgbClr val="FF0000"/>
                </a:solidFill>
              </a:rPr>
              <a:t>So what’s the solution?</a:t>
            </a:r>
          </a:p>
        </p:txBody>
      </p:sp>
    </p:spTree>
    <p:extLst>
      <p:ext uri="{BB962C8B-B14F-4D97-AF65-F5344CB8AC3E}">
        <p14:creationId xmlns:p14="http://schemas.microsoft.com/office/powerpoint/2010/main" val="3626759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52830-2E32-4689-B701-4AA4F14DBDA1}"/>
              </a:ext>
            </a:extLst>
          </p:cNvPr>
          <p:cNvSpPr>
            <a:spLocks noGrp="1"/>
          </p:cNvSpPr>
          <p:nvPr>
            <p:ph type="title"/>
          </p:nvPr>
        </p:nvSpPr>
        <p:spPr/>
        <p:txBody>
          <a:bodyPr/>
          <a:lstStyle/>
          <a:p>
            <a:r>
              <a:rPr lang="en-SG" dirty="0"/>
              <a:t>Learning Outcomes</a:t>
            </a:r>
          </a:p>
        </p:txBody>
      </p:sp>
      <p:sp>
        <p:nvSpPr>
          <p:cNvPr id="6" name="Text Placeholder 5">
            <a:extLst>
              <a:ext uri="{FF2B5EF4-FFF2-40B4-BE49-F238E27FC236}">
                <a16:creationId xmlns:a16="http://schemas.microsoft.com/office/drawing/2014/main" id="{288DE494-BA44-4A8D-9228-4B442E5DAD4D}"/>
              </a:ext>
            </a:extLst>
          </p:cNvPr>
          <p:cNvSpPr>
            <a:spLocks noGrp="1"/>
          </p:cNvSpPr>
          <p:nvPr>
            <p:ph type="body" idx="1"/>
          </p:nvPr>
        </p:nvSpPr>
        <p:spPr/>
        <p:txBody>
          <a:bodyPr/>
          <a:lstStyle/>
          <a:p>
            <a:r>
              <a:rPr lang="en-SG" dirty="0"/>
              <a:t>Explain what is </a:t>
            </a:r>
            <a:r>
              <a:rPr lang="en-SG" dirty="0">
                <a:highlight>
                  <a:srgbClr val="FFCD00"/>
                </a:highlight>
              </a:rPr>
              <a:t>Computational Thinking</a:t>
            </a:r>
          </a:p>
          <a:p>
            <a:r>
              <a:rPr lang="en-SG" dirty="0"/>
              <a:t>Apply Computational Thinking (CT) to </a:t>
            </a:r>
            <a:r>
              <a:rPr lang="en-SG" dirty="0">
                <a:highlight>
                  <a:srgbClr val="FFCD00"/>
                </a:highlight>
              </a:rPr>
              <a:t>solve problems</a:t>
            </a:r>
          </a:p>
          <a:p>
            <a:endParaRPr lang="en-SG" dirty="0"/>
          </a:p>
        </p:txBody>
      </p:sp>
      <p:sp>
        <p:nvSpPr>
          <p:cNvPr id="19" name="Text Placeholder 18">
            <a:extLst>
              <a:ext uri="{FF2B5EF4-FFF2-40B4-BE49-F238E27FC236}">
                <a16:creationId xmlns:a16="http://schemas.microsoft.com/office/drawing/2014/main" id="{90FD71D2-7F66-4AAF-BD08-DFA5435CE48C}"/>
              </a:ext>
            </a:extLst>
          </p:cNvPr>
          <p:cNvSpPr>
            <a:spLocks noGrp="1"/>
          </p:cNvSpPr>
          <p:nvPr>
            <p:ph type="body" idx="2"/>
          </p:nvPr>
        </p:nvSpPr>
        <p:spPr/>
        <p:txBody>
          <a:bodyPr/>
          <a:lstStyle/>
          <a:p>
            <a:endParaRPr lang="en-SG"/>
          </a:p>
        </p:txBody>
      </p:sp>
      <p:grpSp>
        <p:nvGrpSpPr>
          <p:cNvPr id="5" name="Group 4">
            <a:extLst>
              <a:ext uri="{FF2B5EF4-FFF2-40B4-BE49-F238E27FC236}">
                <a16:creationId xmlns:a16="http://schemas.microsoft.com/office/drawing/2014/main" id="{4FDAB77A-9F41-4B40-991B-0A394D74D0E9}"/>
              </a:ext>
            </a:extLst>
          </p:cNvPr>
          <p:cNvGrpSpPr/>
          <p:nvPr/>
        </p:nvGrpSpPr>
        <p:grpSpPr>
          <a:xfrm>
            <a:off x="5012917" y="1447505"/>
            <a:ext cx="3017304" cy="2465908"/>
            <a:chOff x="3137836" y="1407801"/>
            <a:chExt cx="3017304" cy="2465908"/>
          </a:xfrm>
        </p:grpSpPr>
        <p:sp>
          <p:nvSpPr>
            <p:cNvPr id="7" name="Rectangle: Rounded Corners 6">
              <a:extLst>
                <a:ext uri="{FF2B5EF4-FFF2-40B4-BE49-F238E27FC236}">
                  <a16:creationId xmlns:a16="http://schemas.microsoft.com/office/drawing/2014/main" id="{D6D2B266-0374-45BE-ADA6-6E4F3669813E}"/>
                </a:ext>
              </a:extLst>
            </p:cNvPr>
            <p:cNvSpPr/>
            <p:nvPr/>
          </p:nvSpPr>
          <p:spPr>
            <a:xfrm>
              <a:off x="3137836" y="1407801"/>
              <a:ext cx="3017304" cy="2465908"/>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dirty="0"/>
            </a:p>
          </p:txBody>
        </p:sp>
        <p:sp>
          <p:nvSpPr>
            <p:cNvPr id="8" name="TextBox 7">
              <a:extLst>
                <a:ext uri="{FF2B5EF4-FFF2-40B4-BE49-F238E27FC236}">
                  <a16:creationId xmlns:a16="http://schemas.microsoft.com/office/drawing/2014/main" id="{E3B1E590-DCD6-46EF-BFB4-C52B1374139A}"/>
                </a:ext>
              </a:extLst>
            </p:cNvPr>
            <p:cNvSpPr txBox="1"/>
            <p:nvPr/>
          </p:nvSpPr>
          <p:spPr>
            <a:xfrm>
              <a:off x="4174236" y="1569625"/>
              <a:ext cx="1908931" cy="415498"/>
            </a:xfrm>
            <a:prstGeom prst="rect">
              <a:avLst/>
            </a:prstGeom>
            <a:noFill/>
          </p:spPr>
          <p:txBody>
            <a:bodyPr wrap="square" rtlCol="0">
              <a:spAutoFit/>
            </a:bodyPr>
            <a:lstStyle/>
            <a:p>
              <a:r>
                <a:rPr lang="en-SG" sz="1600" b="1" dirty="0"/>
                <a:t>Learn</a:t>
              </a:r>
              <a:r>
                <a:rPr lang="en-SG" sz="2100" b="1" dirty="0"/>
                <a:t> </a:t>
              </a:r>
              <a:r>
                <a:rPr lang="en" sz="900" dirty="0">
                  <a:solidFill>
                    <a:schemeClr val="dk1"/>
                  </a:solidFill>
                  <a:highlight>
                    <a:srgbClr val="FFCD00"/>
                  </a:highlight>
                </a:rPr>
                <a:t> 15 </a:t>
              </a:r>
              <a:r>
                <a:rPr lang="en-SG" sz="900" dirty="0">
                  <a:solidFill>
                    <a:schemeClr val="dk1"/>
                  </a:solidFill>
                  <a:highlight>
                    <a:srgbClr val="FFCD00"/>
                  </a:highlight>
                </a:rPr>
                <a:t>mins  </a:t>
              </a:r>
              <a:r>
                <a:rPr lang="en" sz="900" dirty="0">
                  <a:solidFill>
                    <a:schemeClr val="dk1"/>
                  </a:solidFill>
                  <a:highlight>
                    <a:srgbClr val="FFCD00"/>
                  </a:highlight>
                </a:rPr>
                <a:t> </a:t>
              </a:r>
              <a:endParaRPr lang="en-SG" sz="1050" dirty="0"/>
            </a:p>
          </p:txBody>
        </p:sp>
        <p:sp>
          <p:nvSpPr>
            <p:cNvPr id="9" name="TextBox 8">
              <a:extLst>
                <a:ext uri="{FF2B5EF4-FFF2-40B4-BE49-F238E27FC236}">
                  <a16:creationId xmlns:a16="http://schemas.microsoft.com/office/drawing/2014/main" id="{3060DA79-EE55-422A-99CA-021F6A8E65DF}"/>
                </a:ext>
              </a:extLst>
            </p:cNvPr>
            <p:cNvSpPr txBox="1"/>
            <p:nvPr/>
          </p:nvSpPr>
          <p:spPr>
            <a:xfrm>
              <a:off x="4185950" y="3116244"/>
              <a:ext cx="1800964" cy="415498"/>
            </a:xfrm>
            <a:prstGeom prst="rect">
              <a:avLst/>
            </a:prstGeom>
            <a:noFill/>
          </p:spPr>
          <p:txBody>
            <a:bodyPr wrap="square" rtlCol="0">
              <a:spAutoFit/>
            </a:bodyPr>
            <a:lstStyle/>
            <a:p>
              <a:r>
                <a:rPr lang="en-SG" sz="1600" b="1" dirty="0"/>
                <a:t>Quiz</a:t>
              </a:r>
              <a:r>
                <a:rPr lang="en-SG" sz="2100" b="1" dirty="0"/>
                <a:t> </a:t>
              </a:r>
              <a:r>
                <a:rPr lang="en" sz="900" dirty="0">
                  <a:solidFill>
                    <a:schemeClr val="dk1"/>
                  </a:solidFill>
                  <a:highlight>
                    <a:srgbClr val="FFCD00"/>
                  </a:highlight>
                </a:rPr>
                <a:t> 10 </a:t>
              </a:r>
              <a:r>
                <a:rPr lang="en-SG" sz="900" dirty="0">
                  <a:solidFill>
                    <a:schemeClr val="dk1"/>
                  </a:solidFill>
                  <a:highlight>
                    <a:srgbClr val="FFCD00"/>
                  </a:highlight>
                </a:rPr>
                <a:t>mins </a:t>
              </a:r>
              <a:endParaRPr lang="en-SG" sz="1050" dirty="0"/>
            </a:p>
          </p:txBody>
        </p:sp>
        <p:sp>
          <p:nvSpPr>
            <p:cNvPr id="10" name="TextBox 9">
              <a:extLst>
                <a:ext uri="{FF2B5EF4-FFF2-40B4-BE49-F238E27FC236}">
                  <a16:creationId xmlns:a16="http://schemas.microsoft.com/office/drawing/2014/main" id="{B1D5346A-5D32-4B17-8450-CAE9CD851107}"/>
                </a:ext>
              </a:extLst>
            </p:cNvPr>
            <p:cNvSpPr txBox="1"/>
            <p:nvPr/>
          </p:nvSpPr>
          <p:spPr>
            <a:xfrm>
              <a:off x="4176520" y="2352264"/>
              <a:ext cx="1906647" cy="577081"/>
            </a:xfrm>
            <a:prstGeom prst="rect">
              <a:avLst/>
            </a:prstGeom>
            <a:noFill/>
          </p:spPr>
          <p:txBody>
            <a:bodyPr wrap="square" rtlCol="0">
              <a:spAutoFit/>
            </a:bodyPr>
            <a:lstStyle/>
            <a:p>
              <a:r>
                <a:rPr lang="en-SG" sz="1600" b="1" dirty="0"/>
                <a:t>Activity</a:t>
              </a:r>
              <a:r>
                <a:rPr lang="en-SG" sz="2100" b="1" dirty="0"/>
                <a:t> </a:t>
              </a:r>
              <a:r>
                <a:rPr lang="en" sz="900" dirty="0">
                  <a:solidFill>
                    <a:schemeClr val="dk1"/>
                  </a:solidFill>
                  <a:highlight>
                    <a:srgbClr val="FFCD00"/>
                  </a:highlight>
                </a:rPr>
                <a:t> 45</a:t>
              </a:r>
              <a:r>
                <a:rPr lang="en-SG" sz="900" dirty="0">
                  <a:solidFill>
                    <a:schemeClr val="dk1"/>
                  </a:solidFill>
                  <a:highlight>
                    <a:srgbClr val="FFCD00"/>
                  </a:highlight>
                </a:rPr>
                <a:t> mins </a:t>
              </a:r>
              <a:endParaRPr lang="en-SG" sz="1050" dirty="0"/>
            </a:p>
            <a:p>
              <a:endParaRPr lang="en-SG" sz="1050" dirty="0"/>
            </a:p>
          </p:txBody>
        </p:sp>
        <p:pic>
          <p:nvPicPr>
            <p:cNvPr id="11" name="Picture 10">
              <a:extLst>
                <a:ext uri="{FF2B5EF4-FFF2-40B4-BE49-F238E27FC236}">
                  <a16:creationId xmlns:a16="http://schemas.microsoft.com/office/drawing/2014/main" id="{4254AE6D-7C67-4126-9191-5E7AC9F21C5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467003" y="2238590"/>
              <a:ext cx="626078" cy="621506"/>
            </a:xfrm>
            <a:prstGeom prst="rect">
              <a:avLst/>
            </a:prstGeom>
          </p:spPr>
        </p:pic>
        <p:pic>
          <p:nvPicPr>
            <p:cNvPr id="12" name="Picture 11">
              <a:extLst>
                <a:ext uri="{FF2B5EF4-FFF2-40B4-BE49-F238E27FC236}">
                  <a16:creationId xmlns:a16="http://schemas.microsoft.com/office/drawing/2014/main" id="{5629657B-1615-48AB-9FCD-9C22DD674E2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485862" y="3030489"/>
              <a:ext cx="607219" cy="635794"/>
            </a:xfrm>
            <a:prstGeom prst="rect">
              <a:avLst/>
            </a:prstGeom>
          </p:spPr>
        </p:pic>
        <p:pic>
          <p:nvPicPr>
            <p:cNvPr id="13" name="Picture 12">
              <a:extLst>
                <a:ext uri="{FF2B5EF4-FFF2-40B4-BE49-F238E27FC236}">
                  <a16:creationId xmlns:a16="http://schemas.microsoft.com/office/drawing/2014/main" id="{1337C0E5-BF52-4959-BF0F-CF9CC73A989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467003" y="1485406"/>
              <a:ext cx="607219" cy="698468"/>
            </a:xfrm>
            <a:prstGeom prst="rect">
              <a:avLst/>
            </a:prstGeom>
          </p:spPr>
        </p:pic>
      </p:grpSp>
      <p:grpSp>
        <p:nvGrpSpPr>
          <p:cNvPr id="14" name="Shape 242">
            <a:extLst>
              <a:ext uri="{FF2B5EF4-FFF2-40B4-BE49-F238E27FC236}">
                <a16:creationId xmlns:a16="http://schemas.microsoft.com/office/drawing/2014/main" id="{FEF992FC-15B2-498E-BC64-2AE1341178FD}"/>
              </a:ext>
            </a:extLst>
          </p:cNvPr>
          <p:cNvGrpSpPr/>
          <p:nvPr/>
        </p:nvGrpSpPr>
        <p:grpSpPr>
          <a:xfrm>
            <a:off x="916458" y="1019750"/>
            <a:ext cx="214625" cy="214625"/>
            <a:chOff x="2594050" y="1631825"/>
            <a:chExt cx="439625" cy="439625"/>
          </a:xfrm>
        </p:grpSpPr>
        <p:sp>
          <p:nvSpPr>
            <p:cNvPr id="15" name="Shape 243">
              <a:extLst>
                <a:ext uri="{FF2B5EF4-FFF2-40B4-BE49-F238E27FC236}">
                  <a16:creationId xmlns:a16="http://schemas.microsoft.com/office/drawing/2014/main" id="{E35C29D6-C8AB-4809-8D79-44BA6B928459}"/>
                </a:ext>
              </a:extLst>
            </p:cNvPr>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244">
              <a:extLst>
                <a:ext uri="{FF2B5EF4-FFF2-40B4-BE49-F238E27FC236}">
                  <a16:creationId xmlns:a16="http://schemas.microsoft.com/office/drawing/2014/main" id="{7CAE1C50-2C1C-4372-BD1F-E983E11AA8E4}"/>
                </a:ext>
              </a:extLst>
            </p:cNvPr>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245">
              <a:extLst>
                <a:ext uri="{FF2B5EF4-FFF2-40B4-BE49-F238E27FC236}">
                  <a16:creationId xmlns:a16="http://schemas.microsoft.com/office/drawing/2014/main" id="{B701718D-3034-4468-A0A9-D72723B6B4B6}"/>
                </a:ext>
              </a:extLst>
            </p:cNvPr>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246">
              <a:extLst>
                <a:ext uri="{FF2B5EF4-FFF2-40B4-BE49-F238E27FC236}">
                  <a16:creationId xmlns:a16="http://schemas.microsoft.com/office/drawing/2014/main" id="{A3D7DA8A-930C-4DFD-A6E5-E6A3B5BA6D1F}"/>
                </a:ext>
              </a:extLst>
            </p:cNvPr>
            <p:cNvSpPr/>
            <p:nvPr/>
          </p:nvSpPr>
          <p:spPr>
            <a:xfrm>
              <a:off x="2814912" y="1754062"/>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1032" name="Picture 8" descr="Related image">
            <a:extLst>
              <a:ext uri="{FF2B5EF4-FFF2-40B4-BE49-F238E27FC236}">
                <a16:creationId xmlns:a16="http://schemas.microsoft.com/office/drawing/2014/main" id="{B53E3247-07E0-4897-8534-5BF59C54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188" y="3687634"/>
            <a:ext cx="534203" cy="534203"/>
          </a:xfrm>
          <a:prstGeom prst="rect">
            <a:avLst/>
          </a:prstGeom>
          <a:noFill/>
          <a:extLst>
            <a:ext uri="{909E8E84-426E-40DD-AFC4-6F175D3DCCD1}">
              <a14:hiddenFill xmlns:a14="http://schemas.microsoft.com/office/drawing/2010/main">
                <a:solidFill>
                  <a:srgbClr val="FFFFFF"/>
                </a:solidFill>
              </a14:hiddenFill>
            </a:ext>
          </a:extLst>
        </p:spPr>
      </p:pic>
      <p:sp>
        <p:nvSpPr>
          <p:cNvPr id="24" name="Text Placeholder 4">
            <a:extLst>
              <a:ext uri="{FF2B5EF4-FFF2-40B4-BE49-F238E27FC236}">
                <a16:creationId xmlns:a16="http://schemas.microsoft.com/office/drawing/2014/main" id="{F8B87242-A965-4CFD-8810-1C535333C032}"/>
              </a:ext>
            </a:extLst>
          </p:cNvPr>
          <p:cNvSpPr txBox="1">
            <a:spLocks/>
          </p:cNvSpPr>
          <p:nvPr/>
        </p:nvSpPr>
        <p:spPr>
          <a:xfrm>
            <a:off x="6733426" y="3673342"/>
            <a:ext cx="1350870" cy="577081"/>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FFCD00"/>
              </a:buClr>
              <a:buSzPts val="2000"/>
              <a:buFont typeface="Quattrocento Sans"/>
              <a:buChar char="◉"/>
              <a:defRPr sz="2000" b="0" i="0" u="none" strike="noStrike" cap="none">
                <a:solidFill>
                  <a:srgbClr val="000000"/>
                </a:solidFill>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rgbClr val="FFCD00"/>
              </a:buClr>
              <a:buSzPts val="2000"/>
              <a:buFont typeface="Quattrocento Sans"/>
              <a:buChar char="○"/>
              <a:defRPr sz="2000" b="0" i="0" u="none" strike="noStrike" cap="none">
                <a:solidFill>
                  <a:srgbClr val="000000"/>
                </a:solidFill>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rgbClr val="FFCD00"/>
              </a:buClr>
              <a:buSzPts val="2000"/>
              <a:buFont typeface="Quattrocento Sans"/>
              <a:buChar char="■"/>
              <a:defRPr sz="2000" b="0" i="0" u="none" strike="noStrike" cap="none">
                <a:solidFill>
                  <a:srgbClr val="000000"/>
                </a:solidFill>
                <a:latin typeface="Quattrocento Sans"/>
                <a:ea typeface="Quattrocento Sans"/>
                <a:cs typeface="Quattrocento Sans"/>
                <a:sym typeface="Quattrocento Sans"/>
              </a:defRPr>
            </a:lvl3pPr>
            <a:lvl4pPr marL="1828800" marR="0" lvl="3" indent="-355600" algn="l" rtl="0">
              <a:lnSpc>
                <a:spcPct val="100000"/>
              </a:lnSpc>
              <a:spcBef>
                <a:spcPts val="0"/>
              </a:spcBef>
              <a:spcAft>
                <a:spcPts val="0"/>
              </a:spcAft>
              <a:buClr>
                <a:srgbClr val="FFCD00"/>
              </a:buClr>
              <a:buSzPts val="2000"/>
              <a:buFont typeface="Quattrocento Sans"/>
              <a:buChar char="●"/>
              <a:defRPr sz="2000" b="0" i="0" u="none" strike="noStrike" cap="none">
                <a:solidFill>
                  <a:srgbClr val="000000"/>
                </a:solidFill>
                <a:latin typeface="Quattrocento Sans"/>
                <a:ea typeface="Quattrocento Sans"/>
                <a:cs typeface="Quattrocento Sans"/>
                <a:sym typeface="Quattrocento Sans"/>
              </a:defRPr>
            </a:lvl4pPr>
            <a:lvl5pPr marL="2286000" marR="0" lvl="4" indent="-355600" algn="l" rtl="0">
              <a:lnSpc>
                <a:spcPct val="100000"/>
              </a:lnSpc>
              <a:spcBef>
                <a:spcPts val="0"/>
              </a:spcBef>
              <a:spcAft>
                <a:spcPts val="0"/>
              </a:spcAft>
              <a:buClr>
                <a:srgbClr val="FFCD00"/>
              </a:buClr>
              <a:buSzPts val="2000"/>
              <a:buFont typeface="Quattrocento Sans"/>
              <a:buChar char="○"/>
              <a:defRPr sz="2000" b="0" i="0" u="none" strike="noStrike" cap="none">
                <a:solidFill>
                  <a:srgbClr val="000000"/>
                </a:solidFill>
                <a:latin typeface="Quattrocento Sans"/>
                <a:ea typeface="Quattrocento Sans"/>
                <a:cs typeface="Quattrocento Sans"/>
                <a:sym typeface="Quattrocento Sans"/>
              </a:defRPr>
            </a:lvl5pPr>
            <a:lvl6pPr marL="2743200" marR="0" lvl="5" indent="-355600" algn="l" rtl="0">
              <a:lnSpc>
                <a:spcPct val="100000"/>
              </a:lnSpc>
              <a:spcBef>
                <a:spcPts val="0"/>
              </a:spcBef>
              <a:spcAft>
                <a:spcPts val="0"/>
              </a:spcAft>
              <a:buClr>
                <a:srgbClr val="FFCD00"/>
              </a:buClr>
              <a:buSzPts val="2000"/>
              <a:buFont typeface="Quattrocento Sans"/>
              <a:buChar char="■"/>
              <a:defRPr sz="2000" b="0" i="0" u="none" strike="noStrike" cap="none">
                <a:solidFill>
                  <a:srgbClr val="000000"/>
                </a:solidFill>
                <a:latin typeface="Quattrocento Sans"/>
                <a:ea typeface="Quattrocento Sans"/>
                <a:cs typeface="Quattrocento Sans"/>
                <a:sym typeface="Quattrocento Sans"/>
              </a:defRPr>
            </a:lvl6pPr>
            <a:lvl7pPr marL="3200400" marR="0" lvl="6" indent="-355600" algn="l" rtl="0">
              <a:lnSpc>
                <a:spcPct val="100000"/>
              </a:lnSpc>
              <a:spcBef>
                <a:spcPts val="0"/>
              </a:spcBef>
              <a:spcAft>
                <a:spcPts val="0"/>
              </a:spcAft>
              <a:buClr>
                <a:srgbClr val="FFCD00"/>
              </a:buClr>
              <a:buSzPts val="2000"/>
              <a:buFont typeface="Quattrocento Sans"/>
              <a:buChar char="●"/>
              <a:defRPr sz="2000" b="0" i="0" u="none" strike="noStrike" cap="none">
                <a:solidFill>
                  <a:srgbClr val="000000"/>
                </a:solidFill>
                <a:latin typeface="Quattrocento Sans"/>
                <a:ea typeface="Quattrocento Sans"/>
                <a:cs typeface="Quattrocento Sans"/>
                <a:sym typeface="Quattrocento Sans"/>
              </a:defRPr>
            </a:lvl7pPr>
            <a:lvl8pPr marL="3657600" marR="0" lvl="7" indent="-355600" algn="l" rtl="0">
              <a:lnSpc>
                <a:spcPct val="100000"/>
              </a:lnSpc>
              <a:spcBef>
                <a:spcPts val="0"/>
              </a:spcBef>
              <a:spcAft>
                <a:spcPts val="0"/>
              </a:spcAft>
              <a:buClr>
                <a:srgbClr val="FFCD00"/>
              </a:buClr>
              <a:buSzPts val="2000"/>
              <a:buFont typeface="Quattrocento Sans"/>
              <a:buChar char="○"/>
              <a:defRPr sz="2000" b="0" i="0" u="none" strike="noStrike" cap="none">
                <a:solidFill>
                  <a:srgbClr val="000000"/>
                </a:solidFill>
                <a:latin typeface="Quattrocento Sans"/>
                <a:ea typeface="Quattrocento Sans"/>
                <a:cs typeface="Quattrocento Sans"/>
                <a:sym typeface="Quattrocento Sans"/>
              </a:defRPr>
            </a:lvl8pPr>
            <a:lvl9pPr marL="4114800" marR="0" lvl="8" indent="-355600" algn="l" rtl="0">
              <a:lnSpc>
                <a:spcPct val="100000"/>
              </a:lnSpc>
              <a:spcBef>
                <a:spcPts val="0"/>
              </a:spcBef>
              <a:spcAft>
                <a:spcPts val="0"/>
              </a:spcAft>
              <a:buClr>
                <a:srgbClr val="FFCD00"/>
              </a:buClr>
              <a:buSzPts val="2000"/>
              <a:buFont typeface="Quattrocento Sans"/>
              <a:buChar char="■"/>
              <a:defRPr sz="2000" b="0" i="0" u="none" strike="noStrike" cap="none">
                <a:solidFill>
                  <a:srgbClr val="000000"/>
                </a:solidFill>
                <a:latin typeface="Quattrocento Sans"/>
                <a:ea typeface="Quattrocento Sans"/>
                <a:cs typeface="Quattrocento Sans"/>
                <a:sym typeface="Quattrocento Sans"/>
              </a:defRPr>
            </a:lvl9pPr>
          </a:lstStyle>
          <a:p>
            <a:pPr marL="76200" indent="0">
              <a:buFont typeface="Quattrocento Sans"/>
              <a:buNone/>
            </a:pPr>
            <a:r>
              <a:rPr lang="en-SG" sz="1600" dirty="0">
                <a:solidFill>
                  <a:srgbClr val="936E44"/>
                </a:solidFill>
                <a:latin typeface="Berlin Sans FB" panose="020E0602020502020306" pitchFamily="34" charset="0"/>
              </a:rPr>
              <a:t>Tea break</a:t>
            </a:r>
          </a:p>
        </p:txBody>
      </p:sp>
    </p:spTree>
    <p:extLst>
      <p:ext uri="{BB962C8B-B14F-4D97-AF65-F5344CB8AC3E}">
        <p14:creationId xmlns:p14="http://schemas.microsoft.com/office/powerpoint/2010/main" val="1321268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Activity: CT in daily life</a:t>
            </a:r>
            <a:endParaRPr lang="en-SG"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50" y="1642282"/>
            <a:ext cx="4668441" cy="3493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3887" y="194054"/>
            <a:ext cx="580296" cy="663196"/>
          </a:xfrm>
          <a:prstGeom prst="rect">
            <a:avLst/>
          </a:prstGeom>
        </p:spPr>
      </p:pic>
      <p:sp>
        <p:nvSpPr>
          <p:cNvPr id="5" name="Rectangle 4">
            <a:extLst>
              <a:ext uri="{FF2B5EF4-FFF2-40B4-BE49-F238E27FC236}">
                <a16:creationId xmlns:a16="http://schemas.microsoft.com/office/drawing/2014/main" id="{EE0EC049-62C4-4649-916B-00B3926897F3}"/>
              </a:ext>
            </a:extLst>
          </p:cNvPr>
          <p:cNvSpPr/>
          <p:nvPr/>
        </p:nvSpPr>
        <p:spPr>
          <a:xfrm>
            <a:off x="4899466" y="1091136"/>
            <a:ext cx="2863284" cy="307777"/>
          </a:xfrm>
          <a:prstGeom prst="rect">
            <a:avLst/>
          </a:prstGeom>
        </p:spPr>
        <p:txBody>
          <a:bodyPr wrap="none">
            <a:spAutoFit/>
          </a:bodyPr>
          <a:lstStyle/>
          <a:p>
            <a:pPr marL="89154" indent="0">
              <a:buNone/>
            </a:pPr>
            <a:r>
              <a:rPr lang="en-GB" dirty="0">
                <a:solidFill>
                  <a:srgbClr val="FF0000"/>
                </a:solidFill>
              </a:rPr>
              <a:t>1</a:t>
            </a:r>
            <a:r>
              <a:rPr lang="en-GB" baseline="30000" dirty="0">
                <a:solidFill>
                  <a:srgbClr val="FF0000"/>
                </a:solidFill>
              </a:rPr>
              <a:t>st</a:t>
            </a:r>
            <a:r>
              <a:rPr lang="en-GB" dirty="0">
                <a:solidFill>
                  <a:srgbClr val="FF0000"/>
                </a:solidFill>
              </a:rPr>
              <a:t> consideration – shortest path </a:t>
            </a:r>
          </a:p>
        </p:txBody>
      </p:sp>
    </p:spTree>
    <p:extLst>
      <p:ext uri="{BB962C8B-B14F-4D97-AF65-F5344CB8AC3E}">
        <p14:creationId xmlns:p14="http://schemas.microsoft.com/office/powerpoint/2010/main" val="2542701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Activity: CT in daily life</a:t>
            </a:r>
            <a:endParaRPr lang="en-SG"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50" y="1642282"/>
            <a:ext cx="4668441" cy="3493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3714750" y="3657600"/>
            <a:ext cx="257175" cy="231416"/>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nchorCtr="1"/>
          <a:lstStyle/>
          <a:p>
            <a:pPr algn="ctr"/>
            <a:r>
              <a:rPr lang="en-US" sz="1800" dirty="0"/>
              <a:t>1</a:t>
            </a:r>
            <a:endParaRPr lang="en-SG" sz="1800" dirty="0"/>
          </a:p>
        </p:txBody>
      </p:sp>
      <p:sp>
        <p:nvSpPr>
          <p:cNvPr id="6" name="Oval 5"/>
          <p:cNvSpPr/>
          <p:nvPr/>
        </p:nvSpPr>
        <p:spPr>
          <a:xfrm>
            <a:off x="3700463" y="2914650"/>
            <a:ext cx="257175" cy="231416"/>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nchorCtr="1"/>
          <a:lstStyle/>
          <a:p>
            <a:pPr algn="ctr"/>
            <a:r>
              <a:rPr lang="en-US" sz="1800" dirty="0"/>
              <a:t>2</a:t>
            </a:r>
            <a:endParaRPr lang="en-SG" sz="1800" dirty="0"/>
          </a:p>
        </p:txBody>
      </p:sp>
      <p:sp>
        <p:nvSpPr>
          <p:cNvPr id="7" name="Oval 6"/>
          <p:cNvSpPr/>
          <p:nvPr/>
        </p:nvSpPr>
        <p:spPr>
          <a:xfrm>
            <a:off x="4142948" y="2628900"/>
            <a:ext cx="257175" cy="231416"/>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nchorCtr="1"/>
          <a:lstStyle/>
          <a:p>
            <a:pPr algn="ctr"/>
            <a:r>
              <a:rPr lang="en-US" sz="1800" dirty="0"/>
              <a:t>3</a:t>
            </a:r>
            <a:endParaRPr lang="en-SG" sz="1800" dirty="0"/>
          </a:p>
        </p:txBody>
      </p:sp>
      <p:sp>
        <p:nvSpPr>
          <p:cNvPr id="8" name="Oval 7"/>
          <p:cNvSpPr/>
          <p:nvPr/>
        </p:nvSpPr>
        <p:spPr>
          <a:xfrm>
            <a:off x="5829300" y="2628900"/>
            <a:ext cx="257175" cy="231416"/>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nchorCtr="1"/>
          <a:lstStyle/>
          <a:p>
            <a:pPr algn="ctr"/>
            <a:r>
              <a:rPr lang="en-US" sz="1800" dirty="0"/>
              <a:t>4</a:t>
            </a:r>
            <a:endParaRPr lang="en-SG" sz="1800" dirty="0"/>
          </a:p>
        </p:txBody>
      </p:sp>
      <p:sp>
        <p:nvSpPr>
          <p:cNvPr id="9" name="Oval 8"/>
          <p:cNvSpPr/>
          <p:nvPr/>
        </p:nvSpPr>
        <p:spPr>
          <a:xfrm>
            <a:off x="6400800" y="2606466"/>
            <a:ext cx="257175" cy="231416"/>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nchorCtr="1"/>
          <a:lstStyle/>
          <a:p>
            <a:pPr algn="ctr"/>
            <a:r>
              <a:rPr lang="en-US" sz="1800" dirty="0"/>
              <a:t>5</a:t>
            </a:r>
            <a:endParaRPr lang="en-SG" sz="1800" dirty="0"/>
          </a:p>
        </p:txBody>
      </p:sp>
      <p:sp>
        <p:nvSpPr>
          <p:cNvPr id="10" name="Oval 9"/>
          <p:cNvSpPr/>
          <p:nvPr/>
        </p:nvSpPr>
        <p:spPr>
          <a:xfrm>
            <a:off x="6190113" y="3030358"/>
            <a:ext cx="257175" cy="231416"/>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nchorCtr="1"/>
          <a:lstStyle/>
          <a:p>
            <a:pPr algn="ctr"/>
            <a:r>
              <a:rPr lang="en-US" sz="1800" dirty="0"/>
              <a:t>6</a:t>
            </a:r>
            <a:endParaRPr lang="en-SG" sz="1800" dirty="0"/>
          </a:p>
        </p:txBody>
      </p:sp>
      <p:sp>
        <p:nvSpPr>
          <p:cNvPr id="4" name="TextBox 3"/>
          <p:cNvSpPr txBox="1"/>
          <p:nvPr/>
        </p:nvSpPr>
        <p:spPr>
          <a:xfrm>
            <a:off x="2857501" y="4593546"/>
            <a:ext cx="4028667" cy="253916"/>
          </a:xfrm>
          <a:prstGeom prst="rect">
            <a:avLst/>
          </a:prstGeom>
          <a:noFill/>
        </p:spPr>
        <p:txBody>
          <a:bodyPr wrap="none" rtlCol="0">
            <a:spAutoFit/>
          </a:bodyPr>
          <a:lstStyle/>
          <a:p>
            <a:r>
              <a:rPr lang="en-US" sz="1050" b="1" dirty="0">
                <a:solidFill>
                  <a:srgbClr val="FF0000"/>
                </a:solidFill>
              </a:rPr>
              <a:t>Sequence ! You cannot get liquid coffee/milk before the Cup</a:t>
            </a:r>
            <a:endParaRPr lang="en-SG" sz="1050" b="1" dirty="0">
              <a:solidFill>
                <a:srgbClr val="FF0000"/>
              </a:solidFill>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3887" y="194054"/>
            <a:ext cx="580296" cy="663196"/>
          </a:xfrm>
          <a:prstGeom prst="rect">
            <a:avLst/>
          </a:prstGeom>
        </p:spPr>
      </p:pic>
      <p:sp>
        <p:nvSpPr>
          <p:cNvPr id="11" name="Rectangle 10">
            <a:extLst>
              <a:ext uri="{FF2B5EF4-FFF2-40B4-BE49-F238E27FC236}">
                <a16:creationId xmlns:a16="http://schemas.microsoft.com/office/drawing/2014/main" id="{C3B34876-241F-4F4D-8FB4-E9543E23AF56}"/>
              </a:ext>
            </a:extLst>
          </p:cNvPr>
          <p:cNvSpPr/>
          <p:nvPr/>
        </p:nvSpPr>
        <p:spPr>
          <a:xfrm>
            <a:off x="4392410" y="1300620"/>
            <a:ext cx="3725700" cy="307777"/>
          </a:xfrm>
          <a:prstGeom prst="rect">
            <a:avLst/>
          </a:prstGeom>
        </p:spPr>
        <p:txBody>
          <a:bodyPr wrap="none">
            <a:spAutoFit/>
          </a:bodyPr>
          <a:lstStyle/>
          <a:p>
            <a:pPr marL="89154" indent="0">
              <a:buNone/>
            </a:pPr>
            <a:r>
              <a:rPr lang="en-GB" dirty="0">
                <a:solidFill>
                  <a:srgbClr val="FF0000"/>
                </a:solidFill>
              </a:rPr>
              <a:t>Anyone can point out anything wrong here?</a:t>
            </a:r>
          </a:p>
        </p:txBody>
      </p:sp>
    </p:spTree>
    <p:extLst>
      <p:ext uri="{BB962C8B-B14F-4D97-AF65-F5344CB8AC3E}">
        <p14:creationId xmlns:p14="http://schemas.microsoft.com/office/powerpoint/2010/main" val="13751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Activity: CT in daily life</a:t>
            </a:r>
            <a:endParaRPr lang="en-SG" dirty="0"/>
          </a:p>
        </p:txBody>
      </p:sp>
      <p:sp>
        <p:nvSpPr>
          <p:cNvPr id="3" name="Content Placeholder 2"/>
          <p:cNvSpPr>
            <a:spLocks noGrp="1"/>
          </p:cNvSpPr>
          <p:nvPr>
            <p:ph type="body" idx="1"/>
          </p:nvPr>
        </p:nvSpPr>
        <p:spPr>
          <a:xfrm>
            <a:off x="1381250" y="1623201"/>
            <a:ext cx="2905000" cy="3112200"/>
          </a:xfrm>
        </p:spPr>
        <p:txBody>
          <a:bodyPr/>
          <a:lstStyle/>
          <a:p>
            <a:pPr marL="89154" indent="0">
              <a:buNone/>
            </a:pPr>
            <a:r>
              <a:rPr lang="en-GB" dirty="0"/>
              <a:t>Considerations</a:t>
            </a:r>
          </a:p>
          <a:p>
            <a:pPr>
              <a:buFont typeface="Arial" panose="020B0604020202020204" pitchFamily="34" charset="0"/>
              <a:buChar char="•"/>
            </a:pPr>
            <a:r>
              <a:rPr lang="en-GB" dirty="0"/>
              <a:t>Shortest path</a:t>
            </a:r>
          </a:p>
          <a:p>
            <a:pPr>
              <a:buFont typeface="Arial" panose="020B0604020202020204" pitchFamily="34" charset="0"/>
              <a:buChar char="•"/>
            </a:pPr>
            <a:r>
              <a:rPr lang="en-GB" dirty="0"/>
              <a:t>Sequence</a:t>
            </a:r>
          </a:p>
          <a:p>
            <a:pPr lvl="1">
              <a:buFont typeface="Arial" panose="020B0604020202020204" pitchFamily="34" charset="0"/>
              <a:buChar char="•"/>
            </a:pPr>
            <a:r>
              <a:rPr lang="en-GB" dirty="0"/>
              <a:t>Must get cup before coffee and milk</a:t>
            </a:r>
          </a:p>
          <a:p>
            <a:pPr>
              <a:buFont typeface="Arial" panose="020B0604020202020204" pitchFamily="34" charset="0"/>
              <a:buChar char="•"/>
            </a:pPr>
            <a:endParaRPr lang="en-GB" dirty="0">
              <a:solidFill>
                <a:srgbClr val="FF00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0" y="2057400"/>
            <a:ext cx="3579011" cy="2678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Group 17"/>
          <p:cNvGrpSpPr/>
          <p:nvPr/>
        </p:nvGrpSpPr>
        <p:grpSpPr>
          <a:xfrm>
            <a:off x="6240928" y="2514601"/>
            <a:ext cx="962123" cy="2243884"/>
            <a:chOff x="6797237" y="3352800"/>
            <a:chExt cx="1282831" cy="2991844"/>
          </a:xfrm>
        </p:grpSpPr>
        <p:sp>
          <p:nvSpPr>
            <p:cNvPr id="17" name="TextBox 16"/>
            <p:cNvSpPr txBox="1"/>
            <p:nvPr/>
          </p:nvSpPr>
          <p:spPr>
            <a:xfrm>
              <a:off x="6797237" y="5790647"/>
              <a:ext cx="1282831" cy="553997"/>
            </a:xfrm>
            <a:prstGeom prst="rect">
              <a:avLst/>
            </a:prstGeom>
            <a:noFill/>
          </p:spPr>
          <p:txBody>
            <a:bodyPr wrap="none" rtlCol="0">
              <a:spAutoFit/>
            </a:bodyPr>
            <a:lstStyle/>
            <a:p>
              <a:r>
                <a:rPr lang="en-US" sz="2100" dirty="0">
                  <a:solidFill>
                    <a:srgbClr val="FF0000"/>
                  </a:solidFill>
                </a:rPr>
                <a:t>Soda !</a:t>
              </a:r>
              <a:endParaRPr lang="en-SG" sz="2100" dirty="0">
                <a:solidFill>
                  <a:srgbClr val="FF0000"/>
                </a:solidFill>
              </a:endParaRPr>
            </a:p>
          </p:txBody>
        </p:sp>
        <p:sp>
          <p:nvSpPr>
            <p:cNvPr id="16" name="Rectangle 15"/>
            <p:cNvSpPr/>
            <p:nvPr/>
          </p:nvSpPr>
          <p:spPr>
            <a:xfrm>
              <a:off x="6934200" y="3352800"/>
              <a:ext cx="762000" cy="381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gr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3887" y="194054"/>
            <a:ext cx="580296" cy="663196"/>
          </a:xfrm>
          <a:prstGeom prst="rect">
            <a:avLst/>
          </a:prstGeom>
        </p:spPr>
      </p:pic>
      <p:sp>
        <p:nvSpPr>
          <p:cNvPr id="4" name="Rectangle 3">
            <a:extLst>
              <a:ext uri="{FF2B5EF4-FFF2-40B4-BE49-F238E27FC236}">
                <a16:creationId xmlns:a16="http://schemas.microsoft.com/office/drawing/2014/main" id="{BAAEEA4B-35A2-4526-A5D3-714A9F5A7D38}"/>
              </a:ext>
            </a:extLst>
          </p:cNvPr>
          <p:cNvSpPr/>
          <p:nvPr/>
        </p:nvSpPr>
        <p:spPr>
          <a:xfrm>
            <a:off x="4407173" y="1144291"/>
            <a:ext cx="4629631" cy="307777"/>
          </a:xfrm>
          <a:prstGeom prst="rect">
            <a:avLst/>
          </a:prstGeom>
        </p:spPr>
        <p:txBody>
          <a:bodyPr wrap="square">
            <a:spAutoFit/>
          </a:bodyPr>
          <a:lstStyle/>
          <a:p>
            <a:r>
              <a:rPr lang="en-US" dirty="0">
                <a:solidFill>
                  <a:srgbClr val="FF0000"/>
                </a:solidFill>
              </a:rPr>
              <a:t>Anyone to point out anything irrelevant in this scenario?</a:t>
            </a:r>
            <a:endParaRPr lang="en-SG" dirty="0">
              <a:solidFill>
                <a:srgbClr val="FF0000"/>
              </a:solidFill>
            </a:endParaRPr>
          </a:p>
        </p:txBody>
      </p:sp>
    </p:spTree>
    <p:extLst>
      <p:ext uri="{BB962C8B-B14F-4D97-AF65-F5344CB8AC3E}">
        <p14:creationId xmlns:p14="http://schemas.microsoft.com/office/powerpoint/2010/main" val="299216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Activity: CT in daily life</a:t>
            </a:r>
            <a:endParaRPr lang="en-SG" dirty="0"/>
          </a:p>
        </p:txBody>
      </p:sp>
      <p:sp>
        <p:nvSpPr>
          <p:cNvPr id="3" name="Content Placeholder 2"/>
          <p:cNvSpPr>
            <a:spLocks noGrp="1"/>
          </p:cNvSpPr>
          <p:nvPr>
            <p:ph type="body" idx="1"/>
          </p:nvPr>
        </p:nvSpPr>
        <p:spPr>
          <a:xfrm>
            <a:off x="1381251" y="1616470"/>
            <a:ext cx="2905000" cy="3112200"/>
          </a:xfrm>
        </p:spPr>
        <p:txBody>
          <a:bodyPr>
            <a:normAutofit fontScale="92500" lnSpcReduction="10000"/>
          </a:bodyPr>
          <a:lstStyle/>
          <a:p>
            <a:pPr marL="89154" indent="0">
              <a:buNone/>
            </a:pPr>
            <a:r>
              <a:rPr lang="en-GB" dirty="0"/>
              <a:t>Considerations</a:t>
            </a:r>
          </a:p>
          <a:p>
            <a:pPr>
              <a:buFont typeface="Arial" panose="020B0604020202020204" pitchFamily="34" charset="0"/>
              <a:buChar char="•"/>
            </a:pPr>
            <a:r>
              <a:rPr lang="en-GB" dirty="0"/>
              <a:t>Shortest path</a:t>
            </a:r>
          </a:p>
          <a:p>
            <a:pPr>
              <a:buFont typeface="Arial" panose="020B0604020202020204" pitchFamily="34" charset="0"/>
              <a:buChar char="•"/>
            </a:pPr>
            <a:r>
              <a:rPr lang="en-GB" dirty="0"/>
              <a:t>Sequence</a:t>
            </a:r>
          </a:p>
          <a:p>
            <a:pPr lvl="1">
              <a:buFont typeface="Arial" panose="020B0604020202020204" pitchFamily="34" charset="0"/>
              <a:buChar char="•"/>
            </a:pPr>
            <a:r>
              <a:rPr lang="en-GB" dirty="0"/>
              <a:t>Must get cup before coffee and milk</a:t>
            </a:r>
          </a:p>
          <a:p>
            <a:pPr>
              <a:buFont typeface="Arial" panose="020B0604020202020204" pitchFamily="34" charset="0"/>
              <a:buChar char="•"/>
            </a:pPr>
            <a:r>
              <a:rPr lang="en-GB" dirty="0"/>
              <a:t>Exclude unimportant details</a:t>
            </a:r>
          </a:p>
          <a:p>
            <a:pPr>
              <a:buFont typeface="Arial" panose="020B0604020202020204" pitchFamily="34" charset="0"/>
              <a:buChar char="•"/>
            </a:pPr>
            <a:endParaRPr lang="en-GB" dirty="0">
              <a:solidFill>
                <a:srgbClr val="FF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0" y="2057400"/>
            <a:ext cx="3579011" cy="2678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15"/>
          <p:cNvSpPr/>
          <p:nvPr/>
        </p:nvSpPr>
        <p:spPr>
          <a:xfrm>
            <a:off x="6343650" y="2514600"/>
            <a:ext cx="571500" cy="28575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cxnSp>
        <p:nvCxnSpPr>
          <p:cNvPr id="5" name="Straight Arrow Connector 4"/>
          <p:cNvCxnSpPr/>
          <p:nvPr/>
        </p:nvCxnSpPr>
        <p:spPr>
          <a:xfrm flipH="1">
            <a:off x="5772150" y="2971800"/>
            <a:ext cx="1714500" cy="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3887" y="194054"/>
            <a:ext cx="580296" cy="663196"/>
          </a:xfrm>
          <a:prstGeom prst="rect">
            <a:avLst/>
          </a:prstGeom>
        </p:spPr>
      </p:pic>
    </p:spTree>
    <p:extLst>
      <p:ext uri="{BB962C8B-B14F-4D97-AF65-F5344CB8AC3E}">
        <p14:creationId xmlns:p14="http://schemas.microsoft.com/office/powerpoint/2010/main" val="3087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Activity: CT in daily life</a:t>
            </a:r>
            <a:endParaRPr lang="en-SG"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50" y="1642282"/>
            <a:ext cx="4668441" cy="3493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12839" y="2686050"/>
            <a:ext cx="3700463" cy="2043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a:xfrm>
            <a:off x="6086529" y="2926035"/>
            <a:ext cx="257175" cy="231416"/>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nchorCtr="1"/>
          <a:lstStyle/>
          <a:p>
            <a:pPr algn="ctr"/>
            <a:r>
              <a:rPr lang="en-US" sz="1800" dirty="0"/>
              <a:t>1</a:t>
            </a:r>
            <a:endParaRPr lang="en-SG" sz="1800" dirty="0"/>
          </a:p>
        </p:txBody>
      </p:sp>
      <p:sp>
        <p:nvSpPr>
          <p:cNvPr id="15" name="Oval 14"/>
          <p:cNvSpPr/>
          <p:nvPr/>
        </p:nvSpPr>
        <p:spPr>
          <a:xfrm>
            <a:off x="6413302" y="2621114"/>
            <a:ext cx="257175" cy="231416"/>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nchorCtr="1"/>
          <a:lstStyle/>
          <a:p>
            <a:pPr algn="ctr"/>
            <a:r>
              <a:rPr lang="en-US" sz="1800" dirty="0"/>
              <a:t>2</a:t>
            </a:r>
            <a:endParaRPr lang="en-SG" sz="1800" dirty="0"/>
          </a:p>
        </p:txBody>
      </p:sp>
      <p:sp>
        <p:nvSpPr>
          <p:cNvPr id="16" name="Oval 15"/>
          <p:cNvSpPr/>
          <p:nvPr/>
        </p:nvSpPr>
        <p:spPr>
          <a:xfrm>
            <a:off x="5906896" y="2607614"/>
            <a:ext cx="257175" cy="231416"/>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nchorCtr="1"/>
          <a:lstStyle/>
          <a:p>
            <a:pPr algn="ctr"/>
            <a:r>
              <a:rPr lang="en-US" sz="1800" dirty="0"/>
              <a:t>3</a:t>
            </a:r>
            <a:endParaRPr lang="en-SG" sz="1800" dirty="0"/>
          </a:p>
        </p:txBody>
      </p:sp>
      <p:sp>
        <p:nvSpPr>
          <p:cNvPr id="17" name="Oval 16"/>
          <p:cNvSpPr/>
          <p:nvPr/>
        </p:nvSpPr>
        <p:spPr>
          <a:xfrm>
            <a:off x="4229100" y="2621114"/>
            <a:ext cx="257175" cy="231416"/>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nchorCtr="1"/>
          <a:lstStyle/>
          <a:p>
            <a:pPr algn="ctr"/>
            <a:r>
              <a:rPr lang="en-US" sz="1800" dirty="0"/>
              <a:t>4</a:t>
            </a:r>
            <a:endParaRPr lang="en-SG" sz="1800" dirty="0"/>
          </a:p>
        </p:txBody>
      </p:sp>
      <p:sp>
        <p:nvSpPr>
          <p:cNvPr id="18" name="Oval 17"/>
          <p:cNvSpPr/>
          <p:nvPr/>
        </p:nvSpPr>
        <p:spPr>
          <a:xfrm>
            <a:off x="3600450" y="2876709"/>
            <a:ext cx="257175" cy="231416"/>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nchorCtr="1"/>
          <a:lstStyle/>
          <a:p>
            <a:pPr algn="ctr"/>
            <a:r>
              <a:rPr lang="en-US" sz="1800" dirty="0"/>
              <a:t>5</a:t>
            </a:r>
            <a:endParaRPr lang="en-SG" sz="1800" dirty="0"/>
          </a:p>
        </p:txBody>
      </p:sp>
      <p:sp>
        <p:nvSpPr>
          <p:cNvPr id="19" name="Oval 18"/>
          <p:cNvSpPr/>
          <p:nvPr/>
        </p:nvSpPr>
        <p:spPr>
          <a:xfrm>
            <a:off x="3586163" y="3707606"/>
            <a:ext cx="257175" cy="231416"/>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nchorCtr="1"/>
          <a:lstStyle/>
          <a:p>
            <a:pPr algn="ctr"/>
            <a:r>
              <a:rPr lang="en-US" sz="1800" dirty="0"/>
              <a:t>6</a:t>
            </a:r>
            <a:endParaRPr lang="en-SG" sz="1800" dirty="0"/>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3887" y="194054"/>
            <a:ext cx="580296" cy="663196"/>
          </a:xfrm>
          <a:prstGeom prst="rect">
            <a:avLst/>
          </a:prstGeom>
        </p:spPr>
      </p:pic>
      <p:sp>
        <p:nvSpPr>
          <p:cNvPr id="4" name="Rectangle 3">
            <a:extLst>
              <a:ext uri="{FF2B5EF4-FFF2-40B4-BE49-F238E27FC236}">
                <a16:creationId xmlns:a16="http://schemas.microsoft.com/office/drawing/2014/main" id="{73CE6291-F150-4AC5-9B8A-4360CA4BDD72}"/>
              </a:ext>
            </a:extLst>
          </p:cNvPr>
          <p:cNvSpPr/>
          <p:nvPr/>
        </p:nvSpPr>
        <p:spPr>
          <a:xfrm>
            <a:off x="4357687" y="1025704"/>
            <a:ext cx="2116285" cy="307777"/>
          </a:xfrm>
          <a:prstGeom prst="rect">
            <a:avLst/>
          </a:prstGeom>
        </p:spPr>
        <p:txBody>
          <a:bodyPr wrap="none">
            <a:spAutoFit/>
          </a:bodyPr>
          <a:lstStyle/>
          <a:p>
            <a:pPr marL="89154" indent="0">
              <a:buNone/>
            </a:pPr>
            <a:r>
              <a:rPr lang="en-GB" dirty="0">
                <a:solidFill>
                  <a:srgbClr val="FF0000"/>
                </a:solidFill>
              </a:rPr>
              <a:t>So what’s the solution?</a:t>
            </a:r>
          </a:p>
        </p:txBody>
      </p:sp>
    </p:spTree>
    <p:extLst>
      <p:ext uri="{BB962C8B-B14F-4D97-AF65-F5344CB8AC3E}">
        <p14:creationId xmlns:p14="http://schemas.microsoft.com/office/powerpoint/2010/main" val="450723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7D9C6-12CA-4F42-B3E1-8737371A84F8}"/>
              </a:ext>
            </a:extLst>
          </p:cNvPr>
          <p:cNvSpPr>
            <a:spLocks noGrp="1"/>
          </p:cNvSpPr>
          <p:nvPr>
            <p:ph type="title"/>
          </p:nvPr>
        </p:nvSpPr>
        <p:spPr/>
        <p:txBody>
          <a:bodyPr/>
          <a:lstStyle/>
          <a:p>
            <a:r>
              <a:rPr lang="en-SG" sz="2800" dirty="0"/>
              <a:t>CT in </a:t>
            </a:r>
            <a:r>
              <a:rPr lang="en-SG" sz="2800" dirty="0">
                <a:highlight>
                  <a:srgbClr val="FFCD00"/>
                </a:highlight>
              </a:rPr>
              <a:t>Travel</a:t>
            </a:r>
            <a:endParaRPr lang="en-SG" sz="2800" dirty="0"/>
          </a:p>
        </p:txBody>
      </p:sp>
      <p:sp>
        <p:nvSpPr>
          <p:cNvPr id="3" name="Text Placeholder 2">
            <a:extLst>
              <a:ext uri="{FF2B5EF4-FFF2-40B4-BE49-F238E27FC236}">
                <a16:creationId xmlns:a16="http://schemas.microsoft.com/office/drawing/2014/main" id="{63DF4CC8-7CF7-41CB-B641-8510D4A373F8}"/>
              </a:ext>
            </a:extLst>
          </p:cNvPr>
          <p:cNvSpPr>
            <a:spLocks noGrp="1"/>
          </p:cNvSpPr>
          <p:nvPr>
            <p:ph type="body" idx="1"/>
          </p:nvPr>
        </p:nvSpPr>
        <p:spPr/>
        <p:txBody>
          <a:bodyPr/>
          <a:lstStyle/>
          <a:p>
            <a:pPr marL="101600" indent="0">
              <a:buNone/>
            </a:pPr>
            <a:r>
              <a:rPr lang="en-SG" dirty="0">
                <a:hlinkClick r:id="rId3"/>
              </a:rPr>
              <a:t>Shortest Route</a:t>
            </a:r>
            <a:r>
              <a:rPr lang="en-SG" dirty="0"/>
              <a:t> </a:t>
            </a:r>
          </a:p>
          <a:p>
            <a:endParaRPr lang="en-SG" dirty="0"/>
          </a:p>
        </p:txBody>
      </p:sp>
      <p:pic>
        <p:nvPicPr>
          <p:cNvPr id="5" name="Picture 4">
            <a:extLst>
              <a:ext uri="{FF2B5EF4-FFF2-40B4-BE49-F238E27FC236}">
                <a16:creationId xmlns:a16="http://schemas.microsoft.com/office/drawing/2014/main" id="{26883B4F-2DBA-4029-B02F-CF186885C25A}"/>
              </a:ext>
            </a:extLst>
          </p:cNvPr>
          <p:cNvPicPr>
            <a:picLocks noChangeAspect="1"/>
          </p:cNvPicPr>
          <p:nvPr/>
        </p:nvPicPr>
        <p:blipFill>
          <a:blip r:embed="rId4"/>
          <a:stretch>
            <a:fillRect/>
          </a:stretch>
        </p:blipFill>
        <p:spPr>
          <a:xfrm>
            <a:off x="4214490" y="785536"/>
            <a:ext cx="4147825" cy="3880568"/>
          </a:xfrm>
          <a:prstGeom prst="ellipse">
            <a:avLst/>
          </a:prstGeom>
          <a:ln w="190500" cap="rnd">
            <a:noFill/>
            <a:prstDash val="solid"/>
          </a:ln>
          <a:effectLst/>
          <a:scene3d>
            <a:camera prst="perspectiveFront" fov="5400000"/>
            <a:lightRig rig="threePt" dir="t">
              <a:rot lat="0" lon="0" rev="19200000"/>
            </a:lightRig>
          </a:scene3d>
          <a:sp3d extrusionH="25400">
            <a:extrusionClr>
              <a:srgbClr val="000000"/>
            </a:extrusionClr>
          </a:sp3d>
        </p:spPr>
      </p:pic>
      <p:sp>
        <p:nvSpPr>
          <p:cNvPr id="6" name="Speech Bubble: Oval 5">
            <a:extLst>
              <a:ext uri="{FF2B5EF4-FFF2-40B4-BE49-F238E27FC236}">
                <a16:creationId xmlns:a16="http://schemas.microsoft.com/office/drawing/2014/main" id="{74F62E33-2582-4FC1-8661-8DFFE62ED87C}"/>
              </a:ext>
            </a:extLst>
          </p:cNvPr>
          <p:cNvSpPr/>
          <p:nvPr/>
        </p:nvSpPr>
        <p:spPr>
          <a:xfrm>
            <a:off x="7371849" y="601940"/>
            <a:ext cx="1676457" cy="1639220"/>
          </a:xfrm>
          <a:prstGeom prst="wedgeEllipseCallout">
            <a:avLst>
              <a:gd name="adj1" fmla="val -44133"/>
              <a:gd name="adj2" fmla="val 48425"/>
            </a:avLst>
          </a:prstGeom>
          <a:solidFill>
            <a:srgbClr val="20D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rgbClr val="FFFFFF"/>
                </a:solidFill>
                <a:latin typeface="Source Code Pro Black" panose="020B0809030403020204" pitchFamily="49" charset="0"/>
              </a:rPr>
              <a:t>Prize for student with shortest route</a:t>
            </a:r>
          </a:p>
        </p:txBody>
      </p:sp>
    </p:spTree>
    <p:extLst>
      <p:ext uri="{BB962C8B-B14F-4D97-AF65-F5344CB8AC3E}">
        <p14:creationId xmlns:p14="http://schemas.microsoft.com/office/powerpoint/2010/main" val="1963038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5D7B6-8B26-59C2-6935-60EF33C6A047}"/>
              </a:ext>
            </a:extLst>
          </p:cNvPr>
          <p:cNvSpPr>
            <a:spLocks noGrp="1"/>
          </p:cNvSpPr>
          <p:nvPr>
            <p:ph type="title"/>
          </p:nvPr>
        </p:nvSpPr>
        <p:spPr/>
        <p:txBody>
          <a:bodyPr/>
          <a:lstStyle/>
          <a:p>
            <a:r>
              <a:rPr lang="en-SG" dirty="0"/>
              <a:t>Shortest Path</a:t>
            </a:r>
          </a:p>
        </p:txBody>
      </p:sp>
      <p:pic>
        <p:nvPicPr>
          <p:cNvPr id="44" name="Picture 43">
            <a:extLst>
              <a:ext uri="{FF2B5EF4-FFF2-40B4-BE49-F238E27FC236}">
                <a16:creationId xmlns:a16="http://schemas.microsoft.com/office/drawing/2014/main" id="{5C9E8F59-C1F5-5C95-C50C-F8427B5CEC0D}"/>
              </a:ext>
            </a:extLst>
          </p:cNvPr>
          <p:cNvPicPr>
            <a:picLocks noChangeAspect="1"/>
          </p:cNvPicPr>
          <p:nvPr/>
        </p:nvPicPr>
        <p:blipFill>
          <a:blip r:embed="rId3"/>
          <a:stretch>
            <a:fillRect/>
          </a:stretch>
        </p:blipFill>
        <p:spPr>
          <a:xfrm>
            <a:off x="5297068" y="1461600"/>
            <a:ext cx="3258938" cy="3209808"/>
          </a:xfrm>
          <a:prstGeom prst="rect">
            <a:avLst/>
          </a:prstGeom>
        </p:spPr>
      </p:pic>
      <p:pic>
        <p:nvPicPr>
          <p:cNvPr id="46" name="Picture 45">
            <a:extLst>
              <a:ext uri="{FF2B5EF4-FFF2-40B4-BE49-F238E27FC236}">
                <a16:creationId xmlns:a16="http://schemas.microsoft.com/office/drawing/2014/main" id="{F75D1273-E98D-81E3-8FB1-673A68F84B08}"/>
              </a:ext>
            </a:extLst>
          </p:cNvPr>
          <p:cNvPicPr>
            <a:picLocks noChangeAspect="1"/>
          </p:cNvPicPr>
          <p:nvPr/>
        </p:nvPicPr>
        <p:blipFill>
          <a:blip r:embed="rId4"/>
          <a:stretch>
            <a:fillRect/>
          </a:stretch>
        </p:blipFill>
        <p:spPr>
          <a:xfrm>
            <a:off x="1116112" y="1461600"/>
            <a:ext cx="3258938" cy="3292363"/>
          </a:xfrm>
          <a:prstGeom prst="rect">
            <a:avLst/>
          </a:prstGeom>
        </p:spPr>
      </p:pic>
    </p:spTree>
    <p:extLst>
      <p:ext uri="{BB962C8B-B14F-4D97-AF65-F5344CB8AC3E}">
        <p14:creationId xmlns:p14="http://schemas.microsoft.com/office/powerpoint/2010/main" val="3867142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5D7B6-8B26-59C2-6935-60EF33C6A047}"/>
              </a:ext>
            </a:extLst>
          </p:cNvPr>
          <p:cNvSpPr>
            <a:spLocks noGrp="1"/>
          </p:cNvSpPr>
          <p:nvPr>
            <p:ph type="title"/>
          </p:nvPr>
        </p:nvSpPr>
        <p:spPr/>
        <p:txBody>
          <a:bodyPr/>
          <a:lstStyle/>
          <a:p>
            <a:r>
              <a:rPr lang="en-SG" dirty="0"/>
              <a:t>Shortest Path</a:t>
            </a:r>
          </a:p>
        </p:txBody>
      </p:sp>
      <p:pic>
        <p:nvPicPr>
          <p:cNvPr id="44" name="Picture 43">
            <a:extLst>
              <a:ext uri="{FF2B5EF4-FFF2-40B4-BE49-F238E27FC236}">
                <a16:creationId xmlns:a16="http://schemas.microsoft.com/office/drawing/2014/main" id="{5C9E8F59-C1F5-5C95-C50C-F8427B5CEC0D}"/>
              </a:ext>
            </a:extLst>
          </p:cNvPr>
          <p:cNvPicPr>
            <a:picLocks noChangeAspect="1"/>
          </p:cNvPicPr>
          <p:nvPr/>
        </p:nvPicPr>
        <p:blipFill>
          <a:blip r:embed="rId3"/>
          <a:stretch>
            <a:fillRect/>
          </a:stretch>
        </p:blipFill>
        <p:spPr>
          <a:xfrm>
            <a:off x="5297068" y="1461600"/>
            <a:ext cx="3258938" cy="3209808"/>
          </a:xfrm>
          <a:prstGeom prst="rect">
            <a:avLst/>
          </a:prstGeom>
        </p:spPr>
      </p:pic>
      <p:pic>
        <p:nvPicPr>
          <p:cNvPr id="46" name="Picture 45">
            <a:extLst>
              <a:ext uri="{FF2B5EF4-FFF2-40B4-BE49-F238E27FC236}">
                <a16:creationId xmlns:a16="http://schemas.microsoft.com/office/drawing/2014/main" id="{F75D1273-E98D-81E3-8FB1-673A68F84B08}"/>
              </a:ext>
            </a:extLst>
          </p:cNvPr>
          <p:cNvPicPr>
            <a:picLocks noChangeAspect="1"/>
          </p:cNvPicPr>
          <p:nvPr/>
        </p:nvPicPr>
        <p:blipFill>
          <a:blip r:embed="rId4"/>
          <a:stretch>
            <a:fillRect/>
          </a:stretch>
        </p:blipFill>
        <p:spPr>
          <a:xfrm>
            <a:off x="1087312" y="1420322"/>
            <a:ext cx="3258938" cy="3292363"/>
          </a:xfrm>
          <a:prstGeom prst="rect">
            <a:avLst/>
          </a:prstGeom>
        </p:spPr>
      </p:pic>
      <p:cxnSp>
        <p:nvCxnSpPr>
          <p:cNvPr id="4" name="Straight Connector 3">
            <a:extLst>
              <a:ext uri="{FF2B5EF4-FFF2-40B4-BE49-F238E27FC236}">
                <a16:creationId xmlns:a16="http://schemas.microsoft.com/office/drawing/2014/main" id="{D4746903-C6A7-6040-53FB-9C763A8E04AA}"/>
              </a:ext>
            </a:extLst>
          </p:cNvPr>
          <p:cNvCxnSpPr>
            <a:cxnSpLocks/>
          </p:cNvCxnSpPr>
          <p:nvPr/>
        </p:nvCxnSpPr>
        <p:spPr>
          <a:xfrm>
            <a:off x="2556000" y="2296800"/>
            <a:ext cx="55440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B136B9FF-4F94-D5F7-E6FA-66649B8D4470}"/>
              </a:ext>
            </a:extLst>
          </p:cNvPr>
          <p:cNvCxnSpPr>
            <a:cxnSpLocks/>
          </p:cNvCxnSpPr>
          <p:nvPr/>
        </p:nvCxnSpPr>
        <p:spPr>
          <a:xfrm flipV="1">
            <a:off x="2556000" y="1785600"/>
            <a:ext cx="302400" cy="51120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7CADC71B-0840-622D-1956-9A81BA47B5E4}"/>
              </a:ext>
            </a:extLst>
          </p:cNvPr>
          <p:cNvCxnSpPr>
            <a:cxnSpLocks/>
          </p:cNvCxnSpPr>
          <p:nvPr/>
        </p:nvCxnSpPr>
        <p:spPr>
          <a:xfrm flipV="1">
            <a:off x="2030400" y="2358854"/>
            <a:ext cx="525600" cy="1097146"/>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C9919EFC-2FF1-E403-510C-FC7A1469A2CE}"/>
              </a:ext>
            </a:extLst>
          </p:cNvPr>
          <p:cNvCxnSpPr>
            <a:cxnSpLocks/>
          </p:cNvCxnSpPr>
          <p:nvPr/>
        </p:nvCxnSpPr>
        <p:spPr>
          <a:xfrm flipV="1">
            <a:off x="2858400" y="3219382"/>
            <a:ext cx="540000" cy="56781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76FD0480-06A8-36F3-CC41-7C6FA028A023}"/>
              </a:ext>
            </a:extLst>
          </p:cNvPr>
          <p:cNvCxnSpPr>
            <a:cxnSpLocks/>
          </p:cNvCxnSpPr>
          <p:nvPr/>
        </p:nvCxnSpPr>
        <p:spPr>
          <a:xfrm>
            <a:off x="2858400" y="3787200"/>
            <a:ext cx="813600" cy="25200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A2B3352-54C6-266A-B65E-F7294A38A529}"/>
              </a:ext>
            </a:extLst>
          </p:cNvPr>
          <p:cNvCxnSpPr>
            <a:cxnSpLocks/>
          </p:cNvCxnSpPr>
          <p:nvPr/>
        </p:nvCxnSpPr>
        <p:spPr>
          <a:xfrm>
            <a:off x="2030400" y="3513600"/>
            <a:ext cx="828000" cy="27360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5E79F5BE-70A9-6941-2E39-7AE7429EADC6}"/>
              </a:ext>
            </a:extLst>
          </p:cNvPr>
          <p:cNvCxnSpPr>
            <a:cxnSpLocks/>
          </p:cNvCxnSpPr>
          <p:nvPr/>
        </p:nvCxnSpPr>
        <p:spPr>
          <a:xfrm flipH="1">
            <a:off x="1490400" y="3513599"/>
            <a:ext cx="463800" cy="525601"/>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91A17B94-4A93-57D1-8717-0A6572194DB9}"/>
              </a:ext>
            </a:extLst>
          </p:cNvPr>
          <p:cNvCxnSpPr>
            <a:cxnSpLocks/>
          </p:cNvCxnSpPr>
          <p:nvPr/>
        </p:nvCxnSpPr>
        <p:spPr>
          <a:xfrm flipH="1" flipV="1">
            <a:off x="1756800" y="3219382"/>
            <a:ext cx="235500" cy="283909"/>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77309E96-3B13-CC3C-910B-E8209575CD55}"/>
              </a:ext>
            </a:extLst>
          </p:cNvPr>
          <p:cNvCxnSpPr>
            <a:cxnSpLocks/>
          </p:cNvCxnSpPr>
          <p:nvPr/>
        </p:nvCxnSpPr>
        <p:spPr>
          <a:xfrm flipV="1">
            <a:off x="1722300" y="2069791"/>
            <a:ext cx="5700" cy="1050459"/>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39638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B3EF-136D-2DA6-CBB0-146250F6BAAE}"/>
              </a:ext>
            </a:extLst>
          </p:cNvPr>
          <p:cNvSpPr>
            <a:spLocks noGrp="1"/>
          </p:cNvSpPr>
          <p:nvPr>
            <p:ph type="title"/>
          </p:nvPr>
        </p:nvSpPr>
        <p:spPr/>
        <p:txBody>
          <a:bodyPr/>
          <a:lstStyle/>
          <a:p>
            <a:r>
              <a:rPr lang="en-SG" dirty="0"/>
              <a:t>Can we solve this computationally?</a:t>
            </a:r>
          </a:p>
        </p:txBody>
      </p:sp>
      <p:sp>
        <p:nvSpPr>
          <p:cNvPr id="3" name="Text Placeholder 2">
            <a:extLst>
              <a:ext uri="{FF2B5EF4-FFF2-40B4-BE49-F238E27FC236}">
                <a16:creationId xmlns:a16="http://schemas.microsoft.com/office/drawing/2014/main" id="{01ADDA6B-3694-53D9-0075-D175518E5EFA}"/>
              </a:ext>
            </a:extLst>
          </p:cNvPr>
          <p:cNvSpPr>
            <a:spLocks noGrp="1"/>
          </p:cNvSpPr>
          <p:nvPr>
            <p:ph type="body" idx="1"/>
          </p:nvPr>
        </p:nvSpPr>
        <p:spPr>
          <a:xfrm>
            <a:off x="1251650" y="1697516"/>
            <a:ext cx="4961950" cy="1748467"/>
          </a:xfrm>
        </p:spPr>
        <p:txBody>
          <a:bodyPr/>
          <a:lstStyle/>
          <a:p>
            <a:r>
              <a:rPr lang="en-SG" b="0" i="0" u="none" strike="noStrike" dirty="0">
                <a:solidFill>
                  <a:srgbClr val="FFFFFF"/>
                </a:solidFill>
                <a:effectLst/>
                <a:latin typeface="YouTube Noto"/>
                <a:hlinkClick r:id="rId3"/>
              </a:rPr>
              <a:t>Dijkstra’s shortest path Algorithm</a:t>
            </a:r>
          </a:p>
          <a:p>
            <a:r>
              <a:rPr lang="en-SG" b="0" i="0" u="none" strike="noStrike" dirty="0">
                <a:solidFill>
                  <a:srgbClr val="FFFFFF"/>
                </a:solidFill>
                <a:effectLst/>
                <a:latin typeface="YouTube Noto"/>
                <a:hlinkClick r:id="rId3"/>
              </a:rPr>
              <a:t>https://youtu.be/GazC3A4OQTE</a:t>
            </a:r>
            <a:endParaRPr lang="en-SG" dirty="0"/>
          </a:p>
        </p:txBody>
      </p:sp>
    </p:spTree>
    <p:extLst>
      <p:ext uri="{BB962C8B-B14F-4D97-AF65-F5344CB8AC3E}">
        <p14:creationId xmlns:p14="http://schemas.microsoft.com/office/powerpoint/2010/main" val="3253964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0B576-034A-C034-2D95-491045D08305}"/>
              </a:ext>
            </a:extLst>
          </p:cNvPr>
          <p:cNvSpPr>
            <a:spLocks noGrp="1"/>
          </p:cNvSpPr>
          <p:nvPr>
            <p:ph type="title"/>
          </p:nvPr>
        </p:nvSpPr>
        <p:spPr/>
        <p:txBody>
          <a:bodyPr/>
          <a:lstStyle/>
          <a:p>
            <a:r>
              <a:rPr lang="en-SG" b="1" i="0" dirty="0">
                <a:solidFill>
                  <a:srgbClr val="0F0F0F"/>
                </a:solidFill>
                <a:effectLst/>
                <a:latin typeface="Roboto" panose="02000000000000000000" pitchFamily="2" charset="0"/>
              </a:rPr>
              <a:t>Dijkstra's Algorithm</a:t>
            </a:r>
            <a:endParaRPr lang="en-SG" dirty="0"/>
          </a:p>
        </p:txBody>
      </p:sp>
      <p:sp>
        <p:nvSpPr>
          <p:cNvPr id="3" name="Text Placeholder 2">
            <a:extLst>
              <a:ext uri="{FF2B5EF4-FFF2-40B4-BE49-F238E27FC236}">
                <a16:creationId xmlns:a16="http://schemas.microsoft.com/office/drawing/2014/main" id="{380480BE-800C-2CFB-22F8-E0D27E230288}"/>
              </a:ext>
            </a:extLst>
          </p:cNvPr>
          <p:cNvSpPr>
            <a:spLocks noGrp="1"/>
          </p:cNvSpPr>
          <p:nvPr>
            <p:ph type="body" idx="1"/>
          </p:nvPr>
        </p:nvSpPr>
        <p:spPr/>
        <p:txBody>
          <a:bodyPr/>
          <a:lstStyle/>
          <a:p>
            <a:endParaRPr lang="en-SG"/>
          </a:p>
        </p:txBody>
      </p:sp>
      <p:pic>
        <p:nvPicPr>
          <p:cNvPr id="6" name="Picture 5">
            <a:extLst>
              <a:ext uri="{FF2B5EF4-FFF2-40B4-BE49-F238E27FC236}">
                <a16:creationId xmlns:a16="http://schemas.microsoft.com/office/drawing/2014/main" id="{6ABDF2FD-6159-A43B-8D42-92AD6B44B396}"/>
              </a:ext>
            </a:extLst>
          </p:cNvPr>
          <p:cNvPicPr>
            <a:picLocks noChangeAspect="1"/>
          </p:cNvPicPr>
          <p:nvPr/>
        </p:nvPicPr>
        <p:blipFill>
          <a:blip r:embed="rId3"/>
          <a:stretch>
            <a:fillRect/>
          </a:stretch>
        </p:blipFill>
        <p:spPr>
          <a:xfrm>
            <a:off x="585427" y="1618700"/>
            <a:ext cx="6317835" cy="3231000"/>
          </a:xfrm>
          <a:prstGeom prst="rect">
            <a:avLst/>
          </a:prstGeom>
        </p:spPr>
      </p:pic>
      <p:pic>
        <p:nvPicPr>
          <p:cNvPr id="8" name="Picture 7">
            <a:extLst>
              <a:ext uri="{FF2B5EF4-FFF2-40B4-BE49-F238E27FC236}">
                <a16:creationId xmlns:a16="http://schemas.microsoft.com/office/drawing/2014/main" id="{D130E41D-528D-D238-097F-1D7A816F350D}"/>
              </a:ext>
            </a:extLst>
          </p:cNvPr>
          <p:cNvPicPr>
            <a:picLocks noChangeAspect="1"/>
          </p:cNvPicPr>
          <p:nvPr/>
        </p:nvPicPr>
        <p:blipFill>
          <a:blip r:embed="rId4"/>
          <a:stretch>
            <a:fillRect/>
          </a:stretch>
        </p:blipFill>
        <p:spPr>
          <a:xfrm>
            <a:off x="7430774" y="2440800"/>
            <a:ext cx="1339043" cy="1906087"/>
          </a:xfrm>
          <a:prstGeom prst="rect">
            <a:avLst/>
          </a:prstGeom>
        </p:spPr>
      </p:pic>
      <p:pic>
        <p:nvPicPr>
          <p:cNvPr id="10" name="Picture 9">
            <a:extLst>
              <a:ext uri="{FF2B5EF4-FFF2-40B4-BE49-F238E27FC236}">
                <a16:creationId xmlns:a16="http://schemas.microsoft.com/office/drawing/2014/main" id="{F54B7354-A749-DA06-4B40-8CC9241ECE31}"/>
              </a:ext>
            </a:extLst>
          </p:cNvPr>
          <p:cNvPicPr>
            <a:picLocks noChangeAspect="1"/>
          </p:cNvPicPr>
          <p:nvPr/>
        </p:nvPicPr>
        <p:blipFill>
          <a:blip r:embed="rId5"/>
          <a:stretch>
            <a:fillRect/>
          </a:stretch>
        </p:blipFill>
        <p:spPr>
          <a:xfrm>
            <a:off x="6860263" y="4442816"/>
            <a:ext cx="1804973" cy="293115"/>
          </a:xfrm>
          <a:prstGeom prst="rect">
            <a:avLst/>
          </a:prstGeom>
        </p:spPr>
      </p:pic>
    </p:spTree>
    <p:extLst>
      <p:ext uri="{BB962C8B-B14F-4D97-AF65-F5344CB8AC3E}">
        <p14:creationId xmlns:p14="http://schemas.microsoft.com/office/powerpoint/2010/main" val="3377943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4" name="What is Computational Thinking">
            <a:hlinkClick r:id="" action="ppaction://media"/>
            <a:extLst>
              <a:ext uri="{FF2B5EF4-FFF2-40B4-BE49-F238E27FC236}">
                <a16:creationId xmlns:a16="http://schemas.microsoft.com/office/drawing/2014/main" id="{B623C9D3-311F-42BB-9D91-FD5A59CB32E1}"/>
              </a:ext>
            </a:extLst>
          </p:cNvPr>
          <p:cNvPicPr>
            <a:picLocks noChangeAspect="1"/>
          </p:cNvPicPr>
          <p:nvPr>
            <a:videoFile r:link="rId1"/>
            <p:extLst>
              <p:ext uri="{DAA4B4D4-6D71-4841-9C94-3DE7FCFB9230}">
                <p14:media xmlns:p14="http://schemas.microsoft.com/office/powerpoint/2010/main" r:link="rId2"/>
              </p:ext>
            </p:extLst>
          </p:nvPr>
        </p:nvPicPr>
        <p:blipFill>
          <a:blip r:embed="rId5"/>
          <a:stretch>
            <a:fillRect/>
          </a:stretch>
        </p:blipFill>
        <p:spPr>
          <a:xfrm>
            <a:off x="0" y="0"/>
            <a:ext cx="9144000" cy="5143500"/>
          </a:xfrm>
          <a:prstGeom prst="rect">
            <a:avLst/>
          </a:prstGeom>
        </p:spPr>
      </p:pic>
      <p:sp>
        <p:nvSpPr>
          <p:cNvPr id="187" name="Shape 187"/>
          <p:cNvSpPr txBox="1"/>
          <p:nvPr/>
        </p:nvSpPr>
        <p:spPr>
          <a:xfrm>
            <a:off x="6693376" y="4797494"/>
            <a:ext cx="3393900" cy="247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800" u="sng" dirty="0">
                <a:solidFill>
                  <a:schemeClr val="hlink"/>
                </a:solidFill>
                <a:latin typeface="Source Sans Pro"/>
                <a:ea typeface="Source Sans Pro"/>
                <a:cs typeface="Source Sans Pro"/>
                <a:sym typeface="Source Sans Pro"/>
                <a:hlinkClick r:id="rId6"/>
              </a:rPr>
              <a:t>https://www.youtube.com/watch?v=sxUJKn6TJOI</a:t>
            </a:r>
            <a:endParaRPr sz="800" dirty="0">
              <a:solidFill>
                <a:schemeClr val="dk1"/>
              </a:solidFill>
              <a:latin typeface="Source Sans Pro"/>
              <a:ea typeface="Source Sans Pro"/>
              <a:cs typeface="Source Sans Pro"/>
              <a:sym typeface="Source Sans Pro"/>
            </a:endParaRPr>
          </a:p>
        </p:txBody>
      </p:sp>
      <p:sp>
        <p:nvSpPr>
          <p:cNvPr id="6" name="Rectangle 5">
            <a:extLst>
              <a:ext uri="{FF2B5EF4-FFF2-40B4-BE49-F238E27FC236}">
                <a16:creationId xmlns:a16="http://schemas.microsoft.com/office/drawing/2014/main" id="{D565F35E-571F-4681-9211-DF1972A6FFA8}"/>
              </a:ext>
            </a:extLst>
          </p:cNvPr>
          <p:cNvSpPr/>
          <p:nvPr/>
        </p:nvSpPr>
        <p:spPr>
          <a:xfrm>
            <a:off x="109178" y="4767355"/>
            <a:ext cx="2811988" cy="307777"/>
          </a:xfrm>
          <a:prstGeom prst="rect">
            <a:avLst/>
          </a:prstGeom>
        </p:spPr>
        <p:txBody>
          <a:bodyPr wrap="none">
            <a:spAutoFit/>
          </a:bodyPr>
          <a:lstStyle/>
          <a:p>
            <a:r>
              <a:rPr lang="en-SG" dirty="0">
                <a:highlight>
                  <a:srgbClr val="FFCD00"/>
                </a:highlight>
              </a:rPr>
              <a:t>What is Computational Thinking?</a:t>
            </a:r>
            <a:endParaRPr lang="en-SG" dirty="0"/>
          </a:p>
        </p:txBody>
      </p:sp>
    </p:spTree>
    <p:extLst>
      <p:ext uri="{BB962C8B-B14F-4D97-AF65-F5344CB8AC3E}">
        <p14:creationId xmlns:p14="http://schemas.microsoft.com/office/powerpoint/2010/main" val="361621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3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E94E8-DBAA-5512-3123-2FEF4B94D853}"/>
              </a:ext>
            </a:extLst>
          </p:cNvPr>
          <p:cNvSpPr>
            <a:spLocks noGrp="1"/>
          </p:cNvSpPr>
          <p:nvPr>
            <p:ph type="title"/>
          </p:nvPr>
        </p:nvSpPr>
        <p:spPr/>
        <p:txBody>
          <a:bodyPr/>
          <a:lstStyle/>
          <a:p>
            <a:r>
              <a:rPr lang="en-SG" b="1" i="0" dirty="0">
                <a:solidFill>
                  <a:srgbClr val="0F0F0F"/>
                </a:solidFill>
                <a:effectLst/>
                <a:latin typeface="Roboto" panose="02000000000000000000" pitchFamily="2" charset="0"/>
              </a:rPr>
              <a:t>Dijkstra's Algorithm</a:t>
            </a:r>
            <a:endParaRPr lang="en-SG" dirty="0"/>
          </a:p>
        </p:txBody>
      </p:sp>
      <p:pic>
        <p:nvPicPr>
          <p:cNvPr id="6" name="Picture 5">
            <a:extLst>
              <a:ext uri="{FF2B5EF4-FFF2-40B4-BE49-F238E27FC236}">
                <a16:creationId xmlns:a16="http://schemas.microsoft.com/office/drawing/2014/main" id="{AB241548-BA5D-FF91-DB3D-9515BFD2CDD9}"/>
              </a:ext>
            </a:extLst>
          </p:cNvPr>
          <p:cNvPicPr>
            <a:picLocks noChangeAspect="1"/>
          </p:cNvPicPr>
          <p:nvPr/>
        </p:nvPicPr>
        <p:blipFill>
          <a:blip r:embed="rId2"/>
          <a:stretch>
            <a:fillRect/>
          </a:stretch>
        </p:blipFill>
        <p:spPr>
          <a:xfrm>
            <a:off x="616461" y="1457213"/>
            <a:ext cx="5625939" cy="2763619"/>
          </a:xfrm>
          <a:prstGeom prst="rect">
            <a:avLst/>
          </a:prstGeom>
        </p:spPr>
      </p:pic>
      <p:pic>
        <p:nvPicPr>
          <p:cNvPr id="8" name="Picture 7">
            <a:extLst>
              <a:ext uri="{FF2B5EF4-FFF2-40B4-BE49-F238E27FC236}">
                <a16:creationId xmlns:a16="http://schemas.microsoft.com/office/drawing/2014/main" id="{6E439CFC-2127-F5D0-DE56-8461FF4ADBFD}"/>
              </a:ext>
            </a:extLst>
          </p:cNvPr>
          <p:cNvPicPr>
            <a:picLocks noChangeAspect="1"/>
          </p:cNvPicPr>
          <p:nvPr/>
        </p:nvPicPr>
        <p:blipFill>
          <a:blip r:embed="rId3"/>
          <a:stretch>
            <a:fillRect/>
          </a:stretch>
        </p:blipFill>
        <p:spPr>
          <a:xfrm>
            <a:off x="5435999" y="4671810"/>
            <a:ext cx="3391125" cy="415644"/>
          </a:xfrm>
          <a:prstGeom prst="rect">
            <a:avLst/>
          </a:prstGeom>
        </p:spPr>
      </p:pic>
      <p:pic>
        <p:nvPicPr>
          <p:cNvPr id="11" name="Picture 10">
            <a:extLst>
              <a:ext uri="{FF2B5EF4-FFF2-40B4-BE49-F238E27FC236}">
                <a16:creationId xmlns:a16="http://schemas.microsoft.com/office/drawing/2014/main" id="{F1106D39-25D9-5C2E-0A43-FFE1C897D228}"/>
              </a:ext>
            </a:extLst>
          </p:cNvPr>
          <p:cNvPicPr>
            <a:picLocks noChangeAspect="1"/>
          </p:cNvPicPr>
          <p:nvPr/>
        </p:nvPicPr>
        <p:blipFill>
          <a:blip r:embed="rId4"/>
          <a:stretch>
            <a:fillRect/>
          </a:stretch>
        </p:blipFill>
        <p:spPr>
          <a:xfrm>
            <a:off x="7279574" y="2700000"/>
            <a:ext cx="1339043" cy="1906087"/>
          </a:xfrm>
          <a:prstGeom prst="rect">
            <a:avLst/>
          </a:prstGeom>
        </p:spPr>
      </p:pic>
    </p:spTree>
    <p:extLst>
      <p:ext uri="{BB962C8B-B14F-4D97-AF65-F5344CB8AC3E}">
        <p14:creationId xmlns:p14="http://schemas.microsoft.com/office/powerpoint/2010/main" val="2659133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E94E8-DBAA-5512-3123-2FEF4B94D853}"/>
              </a:ext>
            </a:extLst>
          </p:cNvPr>
          <p:cNvSpPr>
            <a:spLocks noGrp="1"/>
          </p:cNvSpPr>
          <p:nvPr>
            <p:ph type="title"/>
          </p:nvPr>
        </p:nvSpPr>
        <p:spPr/>
        <p:txBody>
          <a:bodyPr/>
          <a:lstStyle/>
          <a:p>
            <a:r>
              <a:rPr lang="en-SG" b="1" i="0" dirty="0">
                <a:solidFill>
                  <a:srgbClr val="0F0F0F"/>
                </a:solidFill>
                <a:effectLst/>
                <a:latin typeface="Roboto" panose="02000000000000000000" pitchFamily="2" charset="0"/>
              </a:rPr>
              <a:t>Dijkstra's Algorithm</a:t>
            </a:r>
            <a:endParaRPr lang="en-SG" dirty="0"/>
          </a:p>
        </p:txBody>
      </p:sp>
      <p:pic>
        <p:nvPicPr>
          <p:cNvPr id="8" name="Picture 7">
            <a:extLst>
              <a:ext uri="{FF2B5EF4-FFF2-40B4-BE49-F238E27FC236}">
                <a16:creationId xmlns:a16="http://schemas.microsoft.com/office/drawing/2014/main" id="{6E439CFC-2127-F5D0-DE56-8461FF4ADBFD}"/>
              </a:ext>
            </a:extLst>
          </p:cNvPr>
          <p:cNvPicPr>
            <a:picLocks noChangeAspect="1"/>
          </p:cNvPicPr>
          <p:nvPr/>
        </p:nvPicPr>
        <p:blipFill>
          <a:blip r:embed="rId3"/>
          <a:stretch>
            <a:fillRect/>
          </a:stretch>
        </p:blipFill>
        <p:spPr>
          <a:xfrm>
            <a:off x="5435999" y="4671810"/>
            <a:ext cx="3391125" cy="415644"/>
          </a:xfrm>
          <a:prstGeom prst="rect">
            <a:avLst/>
          </a:prstGeom>
        </p:spPr>
      </p:pic>
      <p:pic>
        <p:nvPicPr>
          <p:cNvPr id="10" name="Picture 9">
            <a:extLst>
              <a:ext uri="{FF2B5EF4-FFF2-40B4-BE49-F238E27FC236}">
                <a16:creationId xmlns:a16="http://schemas.microsoft.com/office/drawing/2014/main" id="{EA30E503-040E-BA8B-4FEA-30CC12163D9A}"/>
              </a:ext>
            </a:extLst>
          </p:cNvPr>
          <p:cNvPicPr>
            <a:picLocks noChangeAspect="1"/>
          </p:cNvPicPr>
          <p:nvPr/>
        </p:nvPicPr>
        <p:blipFill>
          <a:blip r:embed="rId4"/>
          <a:stretch>
            <a:fillRect/>
          </a:stretch>
        </p:blipFill>
        <p:spPr>
          <a:xfrm>
            <a:off x="7213866" y="2462400"/>
            <a:ext cx="1241673" cy="1912848"/>
          </a:xfrm>
          <a:prstGeom prst="rect">
            <a:avLst/>
          </a:prstGeom>
        </p:spPr>
      </p:pic>
      <p:pic>
        <p:nvPicPr>
          <p:cNvPr id="4" name="Picture 3">
            <a:extLst>
              <a:ext uri="{FF2B5EF4-FFF2-40B4-BE49-F238E27FC236}">
                <a16:creationId xmlns:a16="http://schemas.microsoft.com/office/drawing/2014/main" id="{4310C0DA-3DA3-13AD-8D1F-2CB518680101}"/>
              </a:ext>
            </a:extLst>
          </p:cNvPr>
          <p:cNvPicPr>
            <a:picLocks noChangeAspect="1"/>
          </p:cNvPicPr>
          <p:nvPr/>
        </p:nvPicPr>
        <p:blipFill>
          <a:blip r:embed="rId5"/>
          <a:stretch>
            <a:fillRect/>
          </a:stretch>
        </p:blipFill>
        <p:spPr>
          <a:xfrm>
            <a:off x="1479531" y="2008799"/>
            <a:ext cx="4302069" cy="1931005"/>
          </a:xfrm>
          <a:prstGeom prst="rect">
            <a:avLst/>
          </a:prstGeom>
        </p:spPr>
      </p:pic>
    </p:spTree>
    <p:extLst>
      <p:ext uri="{BB962C8B-B14F-4D97-AF65-F5344CB8AC3E}">
        <p14:creationId xmlns:p14="http://schemas.microsoft.com/office/powerpoint/2010/main" val="2340150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E52C7-436F-30A1-199B-A43E9EA8DCB0}"/>
              </a:ext>
            </a:extLst>
          </p:cNvPr>
          <p:cNvSpPr>
            <a:spLocks noGrp="1"/>
          </p:cNvSpPr>
          <p:nvPr>
            <p:ph type="title"/>
          </p:nvPr>
        </p:nvSpPr>
        <p:spPr/>
        <p:txBody>
          <a:bodyPr/>
          <a:lstStyle/>
          <a:p>
            <a:r>
              <a:rPr lang="en-SG" b="1" i="0" dirty="0">
                <a:solidFill>
                  <a:srgbClr val="0F0F0F"/>
                </a:solidFill>
                <a:effectLst/>
                <a:latin typeface="Roboto" panose="02000000000000000000" pitchFamily="2" charset="0"/>
              </a:rPr>
              <a:t>Dijkstra's Algorithm</a:t>
            </a:r>
            <a:endParaRPr lang="en-SG" dirty="0"/>
          </a:p>
        </p:txBody>
      </p:sp>
      <p:pic>
        <p:nvPicPr>
          <p:cNvPr id="6" name="Picture 5">
            <a:extLst>
              <a:ext uri="{FF2B5EF4-FFF2-40B4-BE49-F238E27FC236}">
                <a16:creationId xmlns:a16="http://schemas.microsoft.com/office/drawing/2014/main" id="{93819CAC-0981-4275-B1D5-A06E404C28E9}"/>
              </a:ext>
            </a:extLst>
          </p:cNvPr>
          <p:cNvPicPr>
            <a:picLocks noChangeAspect="1"/>
          </p:cNvPicPr>
          <p:nvPr/>
        </p:nvPicPr>
        <p:blipFill>
          <a:blip r:embed="rId3"/>
          <a:stretch>
            <a:fillRect/>
          </a:stretch>
        </p:blipFill>
        <p:spPr>
          <a:xfrm>
            <a:off x="7355778" y="2462399"/>
            <a:ext cx="1151013" cy="1883475"/>
          </a:xfrm>
          <a:prstGeom prst="rect">
            <a:avLst/>
          </a:prstGeom>
        </p:spPr>
      </p:pic>
      <p:pic>
        <p:nvPicPr>
          <p:cNvPr id="8" name="Picture 7">
            <a:extLst>
              <a:ext uri="{FF2B5EF4-FFF2-40B4-BE49-F238E27FC236}">
                <a16:creationId xmlns:a16="http://schemas.microsoft.com/office/drawing/2014/main" id="{89156D22-2E97-E1DD-6256-F0C020E1B8BF}"/>
              </a:ext>
            </a:extLst>
          </p:cNvPr>
          <p:cNvPicPr>
            <a:picLocks noChangeAspect="1"/>
          </p:cNvPicPr>
          <p:nvPr/>
        </p:nvPicPr>
        <p:blipFill>
          <a:blip r:embed="rId4"/>
          <a:stretch>
            <a:fillRect/>
          </a:stretch>
        </p:blipFill>
        <p:spPr>
          <a:xfrm>
            <a:off x="1212512" y="1761541"/>
            <a:ext cx="4840028" cy="2335634"/>
          </a:xfrm>
          <a:prstGeom prst="rect">
            <a:avLst/>
          </a:prstGeom>
        </p:spPr>
      </p:pic>
      <p:pic>
        <p:nvPicPr>
          <p:cNvPr id="10" name="Picture 9">
            <a:extLst>
              <a:ext uri="{FF2B5EF4-FFF2-40B4-BE49-F238E27FC236}">
                <a16:creationId xmlns:a16="http://schemas.microsoft.com/office/drawing/2014/main" id="{28F38411-B937-3F6D-566D-69D501388AFB}"/>
              </a:ext>
            </a:extLst>
          </p:cNvPr>
          <p:cNvPicPr>
            <a:picLocks noChangeAspect="1"/>
          </p:cNvPicPr>
          <p:nvPr/>
        </p:nvPicPr>
        <p:blipFill>
          <a:blip r:embed="rId5"/>
          <a:stretch>
            <a:fillRect/>
          </a:stretch>
        </p:blipFill>
        <p:spPr>
          <a:xfrm>
            <a:off x="5580000" y="4500448"/>
            <a:ext cx="3411487" cy="349256"/>
          </a:xfrm>
          <a:prstGeom prst="rect">
            <a:avLst/>
          </a:prstGeom>
        </p:spPr>
      </p:pic>
    </p:spTree>
    <p:extLst>
      <p:ext uri="{BB962C8B-B14F-4D97-AF65-F5344CB8AC3E}">
        <p14:creationId xmlns:p14="http://schemas.microsoft.com/office/powerpoint/2010/main" val="38762495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12818-5A49-C3EF-C5C8-F3C1E52CAEA5}"/>
              </a:ext>
            </a:extLst>
          </p:cNvPr>
          <p:cNvSpPr>
            <a:spLocks noGrp="1"/>
          </p:cNvSpPr>
          <p:nvPr>
            <p:ph type="title"/>
          </p:nvPr>
        </p:nvSpPr>
        <p:spPr/>
        <p:txBody>
          <a:bodyPr/>
          <a:lstStyle/>
          <a:p>
            <a:r>
              <a:rPr lang="en-SG" b="1" i="0" dirty="0">
                <a:solidFill>
                  <a:srgbClr val="0F0F0F"/>
                </a:solidFill>
                <a:effectLst/>
                <a:latin typeface="Roboto" panose="02000000000000000000" pitchFamily="2" charset="0"/>
              </a:rPr>
              <a:t>Dijkstra's Algorithm</a:t>
            </a:r>
            <a:endParaRPr lang="en-SG" dirty="0"/>
          </a:p>
        </p:txBody>
      </p:sp>
      <p:pic>
        <p:nvPicPr>
          <p:cNvPr id="8" name="Picture 7">
            <a:extLst>
              <a:ext uri="{FF2B5EF4-FFF2-40B4-BE49-F238E27FC236}">
                <a16:creationId xmlns:a16="http://schemas.microsoft.com/office/drawing/2014/main" id="{D5E80BEB-4613-8494-7191-F15900D266A7}"/>
              </a:ext>
            </a:extLst>
          </p:cNvPr>
          <p:cNvPicPr>
            <a:picLocks noChangeAspect="1"/>
          </p:cNvPicPr>
          <p:nvPr/>
        </p:nvPicPr>
        <p:blipFill>
          <a:blip r:embed="rId3"/>
          <a:stretch>
            <a:fillRect/>
          </a:stretch>
        </p:blipFill>
        <p:spPr>
          <a:xfrm>
            <a:off x="573442" y="1677599"/>
            <a:ext cx="4995045" cy="2394975"/>
          </a:xfrm>
          <a:prstGeom prst="rect">
            <a:avLst/>
          </a:prstGeom>
        </p:spPr>
      </p:pic>
      <p:grpSp>
        <p:nvGrpSpPr>
          <p:cNvPr id="15" name="Group 14">
            <a:extLst>
              <a:ext uri="{FF2B5EF4-FFF2-40B4-BE49-F238E27FC236}">
                <a16:creationId xmlns:a16="http://schemas.microsoft.com/office/drawing/2014/main" id="{14A3D078-3317-8AC1-C7A9-C6D28FA10E8D}"/>
              </a:ext>
            </a:extLst>
          </p:cNvPr>
          <p:cNvGrpSpPr/>
          <p:nvPr/>
        </p:nvGrpSpPr>
        <p:grpSpPr>
          <a:xfrm>
            <a:off x="5939041" y="1771200"/>
            <a:ext cx="2965109" cy="2071425"/>
            <a:chOff x="5939041" y="1771200"/>
            <a:chExt cx="2965109" cy="2071425"/>
          </a:xfrm>
        </p:grpSpPr>
        <p:pic>
          <p:nvPicPr>
            <p:cNvPr id="10" name="Picture 9">
              <a:extLst>
                <a:ext uri="{FF2B5EF4-FFF2-40B4-BE49-F238E27FC236}">
                  <a16:creationId xmlns:a16="http://schemas.microsoft.com/office/drawing/2014/main" id="{B175B53F-8A0D-A97D-C31D-1A7BCEA3ABFA}"/>
                </a:ext>
              </a:extLst>
            </p:cNvPr>
            <p:cNvPicPr>
              <a:picLocks noChangeAspect="1"/>
            </p:cNvPicPr>
            <p:nvPr/>
          </p:nvPicPr>
          <p:blipFill>
            <a:blip r:embed="rId4"/>
            <a:stretch>
              <a:fillRect/>
            </a:stretch>
          </p:blipFill>
          <p:spPr>
            <a:xfrm>
              <a:off x="5939041" y="1771200"/>
              <a:ext cx="2204271" cy="1799287"/>
            </a:xfrm>
            <a:prstGeom prst="rect">
              <a:avLst/>
            </a:prstGeom>
          </p:spPr>
        </p:pic>
        <p:pic>
          <p:nvPicPr>
            <p:cNvPr id="12" name="Picture 11">
              <a:extLst>
                <a:ext uri="{FF2B5EF4-FFF2-40B4-BE49-F238E27FC236}">
                  <a16:creationId xmlns:a16="http://schemas.microsoft.com/office/drawing/2014/main" id="{2F2CC184-79E0-F954-EB5F-F5F9EFD13CF6}"/>
                </a:ext>
              </a:extLst>
            </p:cNvPr>
            <p:cNvPicPr>
              <a:picLocks noChangeAspect="1"/>
            </p:cNvPicPr>
            <p:nvPr/>
          </p:nvPicPr>
          <p:blipFill>
            <a:blip r:embed="rId5"/>
            <a:stretch>
              <a:fillRect/>
            </a:stretch>
          </p:blipFill>
          <p:spPr>
            <a:xfrm>
              <a:off x="6061891" y="3081600"/>
              <a:ext cx="727709" cy="346853"/>
            </a:xfrm>
            <a:prstGeom prst="rect">
              <a:avLst/>
            </a:prstGeom>
          </p:spPr>
        </p:pic>
        <p:pic>
          <p:nvPicPr>
            <p:cNvPr id="14" name="Picture 13">
              <a:extLst>
                <a:ext uri="{FF2B5EF4-FFF2-40B4-BE49-F238E27FC236}">
                  <a16:creationId xmlns:a16="http://schemas.microsoft.com/office/drawing/2014/main" id="{128391A3-A7F6-C4A1-8810-5957DFF7B275}"/>
                </a:ext>
              </a:extLst>
            </p:cNvPr>
            <p:cNvPicPr>
              <a:picLocks noChangeAspect="1"/>
            </p:cNvPicPr>
            <p:nvPr/>
          </p:nvPicPr>
          <p:blipFill>
            <a:blip r:embed="rId6"/>
            <a:stretch>
              <a:fillRect/>
            </a:stretch>
          </p:blipFill>
          <p:spPr>
            <a:xfrm>
              <a:off x="6789600" y="3090150"/>
              <a:ext cx="2114550" cy="752475"/>
            </a:xfrm>
            <a:prstGeom prst="rect">
              <a:avLst/>
            </a:prstGeom>
          </p:spPr>
        </p:pic>
      </p:grpSp>
    </p:spTree>
    <p:extLst>
      <p:ext uri="{BB962C8B-B14F-4D97-AF65-F5344CB8AC3E}">
        <p14:creationId xmlns:p14="http://schemas.microsoft.com/office/powerpoint/2010/main" val="867869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E1591-0610-E645-560E-688173EFE1C4}"/>
              </a:ext>
            </a:extLst>
          </p:cNvPr>
          <p:cNvSpPr>
            <a:spLocks noGrp="1"/>
          </p:cNvSpPr>
          <p:nvPr>
            <p:ph type="title"/>
          </p:nvPr>
        </p:nvSpPr>
        <p:spPr/>
        <p:txBody>
          <a:bodyPr/>
          <a:lstStyle/>
          <a:p>
            <a:r>
              <a:rPr lang="en-SG" b="1" i="0" dirty="0">
                <a:solidFill>
                  <a:srgbClr val="0F0F0F"/>
                </a:solidFill>
                <a:effectLst/>
                <a:latin typeface="Roboto" panose="02000000000000000000" pitchFamily="2" charset="0"/>
              </a:rPr>
              <a:t>Dijkstra's Algorithm</a:t>
            </a:r>
            <a:endParaRPr lang="en-SG" dirty="0"/>
          </a:p>
        </p:txBody>
      </p:sp>
      <p:pic>
        <p:nvPicPr>
          <p:cNvPr id="6" name="Picture 5">
            <a:extLst>
              <a:ext uri="{FF2B5EF4-FFF2-40B4-BE49-F238E27FC236}">
                <a16:creationId xmlns:a16="http://schemas.microsoft.com/office/drawing/2014/main" id="{000C749F-E892-4108-A4E8-92F92D11A5C2}"/>
              </a:ext>
            </a:extLst>
          </p:cNvPr>
          <p:cNvPicPr>
            <a:picLocks noChangeAspect="1"/>
          </p:cNvPicPr>
          <p:nvPr/>
        </p:nvPicPr>
        <p:blipFill>
          <a:blip r:embed="rId3"/>
          <a:stretch>
            <a:fillRect/>
          </a:stretch>
        </p:blipFill>
        <p:spPr>
          <a:xfrm>
            <a:off x="920900" y="1464408"/>
            <a:ext cx="4338750" cy="2078479"/>
          </a:xfrm>
          <a:prstGeom prst="rect">
            <a:avLst/>
          </a:prstGeom>
        </p:spPr>
      </p:pic>
      <p:sp>
        <p:nvSpPr>
          <p:cNvPr id="7" name="TextBox 6">
            <a:extLst>
              <a:ext uri="{FF2B5EF4-FFF2-40B4-BE49-F238E27FC236}">
                <a16:creationId xmlns:a16="http://schemas.microsoft.com/office/drawing/2014/main" id="{99A0BBB4-EE1F-1E93-6D3B-D60DB0B8A459}"/>
              </a:ext>
            </a:extLst>
          </p:cNvPr>
          <p:cNvSpPr txBox="1"/>
          <p:nvPr/>
        </p:nvSpPr>
        <p:spPr>
          <a:xfrm>
            <a:off x="920900" y="3740066"/>
            <a:ext cx="4338750" cy="523220"/>
          </a:xfrm>
          <a:prstGeom prst="rect">
            <a:avLst/>
          </a:prstGeom>
          <a:noFill/>
        </p:spPr>
        <p:txBody>
          <a:bodyPr wrap="square" rtlCol="0">
            <a:spAutoFit/>
          </a:bodyPr>
          <a:lstStyle/>
          <a:p>
            <a:r>
              <a:rPr lang="en-SG" dirty="0"/>
              <a:t>At node 4, we can find the shortest path to the next node which is point 6 first </a:t>
            </a:r>
          </a:p>
        </p:txBody>
      </p:sp>
      <p:pic>
        <p:nvPicPr>
          <p:cNvPr id="9" name="Picture 8">
            <a:extLst>
              <a:ext uri="{FF2B5EF4-FFF2-40B4-BE49-F238E27FC236}">
                <a16:creationId xmlns:a16="http://schemas.microsoft.com/office/drawing/2014/main" id="{D7F587A5-E9B0-1BE2-CC9C-28A273C5B47B}"/>
              </a:ext>
            </a:extLst>
          </p:cNvPr>
          <p:cNvPicPr>
            <a:picLocks noChangeAspect="1"/>
          </p:cNvPicPr>
          <p:nvPr/>
        </p:nvPicPr>
        <p:blipFill>
          <a:blip r:embed="rId4"/>
          <a:stretch>
            <a:fillRect/>
          </a:stretch>
        </p:blipFill>
        <p:spPr>
          <a:xfrm>
            <a:off x="5259650" y="3339010"/>
            <a:ext cx="3568462" cy="410955"/>
          </a:xfrm>
          <a:prstGeom prst="rect">
            <a:avLst/>
          </a:prstGeom>
        </p:spPr>
      </p:pic>
      <p:sp>
        <p:nvSpPr>
          <p:cNvPr id="12" name="TextBox 11">
            <a:extLst>
              <a:ext uri="{FF2B5EF4-FFF2-40B4-BE49-F238E27FC236}">
                <a16:creationId xmlns:a16="http://schemas.microsoft.com/office/drawing/2014/main" id="{A86821DD-5723-3B33-1AFC-BE63BAAE80E3}"/>
              </a:ext>
            </a:extLst>
          </p:cNvPr>
          <p:cNvSpPr txBox="1"/>
          <p:nvPr/>
        </p:nvSpPr>
        <p:spPr>
          <a:xfrm>
            <a:off x="1381250" y="4478530"/>
            <a:ext cx="4338750" cy="307777"/>
          </a:xfrm>
          <a:prstGeom prst="rect">
            <a:avLst/>
          </a:prstGeom>
          <a:noFill/>
        </p:spPr>
        <p:txBody>
          <a:bodyPr wrap="square" rtlCol="0">
            <a:spAutoFit/>
          </a:bodyPr>
          <a:lstStyle/>
          <a:p>
            <a:r>
              <a:rPr lang="en-SG" dirty="0"/>
              <a:t>Last is to solve the node 5 </a:t>
            </a:r>
          </a:p>
        </p:txBody>
      </p:sp>
      <p:grpSp>
        <p:nvGrpSpPr>
          <p:cNvPr id="17" name="Group 16">
            <a:extLst>
              <a:ext uri="{FF2B5EF4-FFF2-40B4-BE49-F238E27FC236}">
                <a16:creationId xmlns:a16="http://schemas.microsoft.com/office/drawing/2014/main" id="{F848E0D9-8861-C883-9B93-99C7AE411E4E}"/>
              </a:ext>
            </a:extLst>
          </p:cNvPr>
          <p:cNvGrpSpPr/>
          <p:nvPr/>
        </p:nvGrpSpPr>
        <p:grpSpPr>
          <a:xfrm>
            <a:off x="6420814" y="1443783"/>
            <a:ext cx="1246134" cy="1809712"/>
            <a:chOff x="6420814" y="1443783"/>
            <a:chExt cx="1246134" cy="1809712"/>
          </a:xfrm>
        </p:grpSpPr>
        <p:pic>
          <p:nvPicPr>
            <p:cNvPr id="11" name="Picture 10">
              <a:extLst>
                <a:ext uri="{FF2B5EF4-FFF2-40B4-BE49-F238E27FC236}">
                  <a16:creationId xmlns:a16="http://schemas.microsoft.com/office/drawing/2014/main" id="{DE8E40EE-5DB1-603F-0E7C-4987C57C9441}"/>
                </a:ext>
              </a:extLst>
            </p:cNvPr>
            <p:cNvPicPr>
              <a:picLocks noChangeAspect="1"/>
            </p:cNvPicPr>
            <p:nvPr/>
          </p:nvPicPr>
          <p:blipFill>
            <a:blip r:embed="rId5"/>
            <a:stretch>
              <a:fillRect/>
            </a:stretch>
          </p:blipFill>
          <p:spPr>
            <a:xfrm>
              <a:off x="6420814" y="1443783"/>
              <a:ext cx="1246134" cy="1809712"/>
            </a:xfrm>
            <a:prstGeom prst="rect">
              <a:avLst/>
            </a:prstGeom>
          </p:spPr>
        </p:pic>
        <p:pic>
          <p:nvPicPr>
            <p:cNvPr id="14" name="Picture 13">
              <a:extLst>
                <a:ext uri="{FF2B5EF4-FFF2-40B4-BE49-F238E27FC236}">
                  <a16:creationId xmlns:a16="http://schemas.microsoft.com/office/drawing/2014/main" id="{A51C190A-64C5-2CB8-951E-A52874708035}"/>
                </a:ext>
              </a:extLst>
            </p:cNvPr>
            <p:cNvPicPr>
              <a:picLocks noChangeAspect="1"/>
            </p:cNvPicPr>
            <p:nvPr/>
          </p:nvPicPr>
          <p:blipFill>
            <a:blip r:embed="rId6"/>
            <a:stretch>
              <a:fillRect/>
            </a:stretch>
          </p:blipFill>
          <p:spPr>
            <a:xfrm>
              <a:off x="6750967" y="2764178"/>
              <a:ext cx="276233" cy="191829"/>
            </a:xfrm>
            <a:prstGeom prst="rect">
              <a:avLst/>
            </a:prstGeom>
          </p:spPr>
        </p:pic>
      </p:grpSp>
      <p:pic>
        <p:nvPicPr>
          <p:cNvPr id="16" name="Picture 15">
            <a:extLst>
              <a:ext uri="{FF2B5EF4-FFF2-40B4-BE49-F238E27FC236}">
                <a16:creationId xmlns:a16="http://schemas.microsoft.com/office/drawing/2014/main" id="{E257110B-1018-C3F1-BB7E-6FB6A4B5C05A}"/>
              </a:ext>
            </a:extLst>
          </p:cNvPr>
          <p:cNvPicPr>
            <a:picLocks noChangeAspect="1"/>
          </p:cNvPicPr>
          <p:nvPr/>
        </p:nvPicPr>
        <p:blipFill>
          <a:blip r:embed="rId7"/>
          <a:stretch>
            <a:fillRect/>
          </a:stretch>
        </p:blipFill>
        <p:spPr>
          <a:xfrm>
            <a:off x="7027200" y="2764178"/>
            <a:ext cx="291296" cy="191829"/>
          </a:xfrm>
          <a:prstGeom prst="rect">
            <a:avLst/>
          </a:prstGeom>
        </p:spPr>
      </p:pic>
    </p:spTree>
    <p:extLst>
      <p:ext uri="{BB962C8B-B14F-4D97-AF65-F5344CB8AC3E}">
        <p14:creationId xmlns:p14="http://schemas.microsoft.com/office/powerpoint/2010/main" val="1589722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83E3-EA5C-12DE-4C3E-B4172A2F0DE3}"/>
              </a:ext>
            </a:extLst>
          </p:cNvPr>
          <p:cNvSpPr>
            <a:spLocks noGrp="1"/>
          </p:cNvSpPr>
          <p:nvPr>
            <p:ph type="title"/>
          </p:nvPr>
        </p:nvSpPr>
        <p:spPr/>
        <p:txBody>
          <a:bodyPr/>
          <a:lstStyle/>
          <a:p>
            <a:r>
              <a:rPr lang="en-SG" b="1" i="0" dirty="0">
                <a:solidFill>
                  <a:srgbClr val="0F0F0F"/>
                </a:solidFill>
                <a:effectLst/>
                <a:latin typeface="Roboto" panose="02000000000000000000" pitchFamily="2" charset="0"/>
              </a:rPr>
              <a:t>Dijkstra's Algorithm</a:t>
            </a:r>
            <a:endParaRPr lang="en-SG" dirty="0"/>
          </a:p>
        </p:txBody>
      </p:sp>
      <p:pic>
        <p:nvPicPr>
          <p:cNvPr id="6" name="Picture 5">
            <a:extLst>
              <a:ext uri="{FF2B5EF4-FFF2-40B4-BE49-F238E27FC236}">
                <a16:creationId xmlns:a16="http://schemas.microsoft.com/office/drawing/2014/main" id="{9DB55D2B-5C42-4D25-B8A9-C26A0FF09038}"/>
              </a:ext>
            </a:extLst>
          </p:cNvPr>
          <p:cNvPicPr>
            <a:picLocks noChangeAspect="1"/>
          </p:cNvPicPr>
          <p:nvPr/>
        </p:nvPicPr>
        <p:blipFill>
          <a:blip r:embed="rId2"/>
          <a:stretch>
            <a:fillRect/>
          </a:stretch>
        </p:blipFill>
        <p:spPr>
          <a:xfrm>
            <a:off x="763200" y="1358268"/>
            <a:ext cx="4834312" cy="2220298"/>
          </a:xfrm>
          <a:prstGeom prst="rect">
            <a:avLst/>
          </a:prstGeom>
        </p:spPr>
      </p:pic>
      <p:pic>
        <p:nvPicPr>
          <p:cNvPr id="8" name="Picture 7">
            <a:extLst>
              <a:ext uri="{FF2B5EF4-FFF2-40B4-BE49-F238E27FC236}">
                <a16:creationId xmlns:a16="http://schemas.microsoft.com/office/drawing/2014/main" id="{F92A5F6E-DE7C-D891-BDE3-BA372ED2178A}"/>
              </a:ext>
            </a:extLst>
          </p:cNvPr>
          <p:cNvPicPr>
            <a:picLocks noChangeAspect="1"/>
          </p:cNvPicPr>
          <p:nvPr/>
        </p:nvPicPr>
        <p:blipFill>
          <a:blip r:embed="rId3"/>
          <a:stretch>
            <a:fillRect/>
          </a:stretch>
        </p:blipFill>
        <p:spPr>
          <a:xfrm>
            <a:off x="865852" y="3561919"/>
            <a:ext cx="4909195" cy="1317825"/>
          </a:xfrm>
          <a:prstGeom prst="rect">
            <a:avLst/>
          </a:prstGeom>
        </p:spPr>
      </p:pic>
      <p:pic>
        <p:nvPicPr>
          <p:cNvPr id="9" name="Picture 8">
            <a:extLst>
              <a:ext uri="{FF2B5EF4-FFF2-40B4-BE49-F238E27FC236}">
                <a16:creationId xmlns:a16="http://schemas.microsoft.com/office/drawing/2014/main" id="{8309D566-48B4-E5D3-9085-E42935574C40}"/>
              </a:ext>
            </a:extLst>
          </p:cNvPr>
          <p:cNvPicPr>
            <a:picLocks noChangeAspect="1"/>
          </p:cNvPicPr>
          <p:nvPr/>
        </p:nvPicPr>
        <p:blipFill>
          <a:blip r:embed="rId4"/>
          <a:stretch>
            <a:fillRect/>
          </a:stretch>
        </p:blipFill>
        <p:spPr>
          <a:xfrm>
            <a:off x="5961600" y="4303182"/>
            <a:ext cx="2636112" cy="303583"/>
          </a:xfrm>
          <a:prstGeom prst="rect">
            <a:avLst/>
          </a:prstGeom>
        </p:spPr>
      </p:pic>
    </p:spTree>
    <p:extLst>
      <p:ext uri="{BB962C8B-B14F-4D97-AF65-F5344CB8AC3E}">
        <p14:creationId xmlns:p14="http://schemas.microsoft.com/office/powerpoint/2010/main" val="174370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B3EF-136D-2DA6-CBB0-146250F6BAAE}"/>
              </a:ext>
            </a:extLst>
          </p:cNvPr>
          <p:cNvSpPr>
            <a:spLocks noGrp="1"/>
          </p:cNvSpPr>
          <p:nvPr>
            <p:ph type="title"/>
          </p:nvPr>
        </p:nvSpPr>
        <p:spPr/>
        <p:txBody>
          <a:bodyPr/>
          <a:lstStyle/>
          <a:p>
            <a:r>
              <a:rPr lang="en-SG" dirty="0"/>
              <a:t>What is Recursion in Computational Thinking?</a:t>
            </a:r>
          </a:p>
        </p:txBody>
      </p:sp>
      <p:sp>
        <p:nvSpPr>
          <p:cNvPr id="3" name="Text Placeholder 2">
            <a:extLst>
              <a:ext uri="{FF2B5EF4-FFF2-40B4-BE49-F238E27FC236}">
                <a16:creationId xmlns:a16="http://schemas.microsoft.com/office/drawing/2014/main" id="{01ADDA6B-3694-53D9-0075-D175518E5EFA}"/>
              </a:ext>
            </a:extLst>
          </p:cNvPr>
          <p:cNvSpPr>
            <a:spLocks noGrp="1"/>
          </p:cNvSpPr>
          <p:nvPr>
            <p:ph type="body" idx="1"/>
          </p:nvPr>
        </p:nvSpPr>
        <p:spPr>
          <a:xfrm>
            <a:off x="1251650" y="1697516"/>
            <a:ext cx="4961950" cy="1748467"/>
          </a:xfrm>
        </p:spPr>
        <p:txBody>
          <a:bodyPr/>
          <a:lstStyle/>
          <a:p>
            <a:pPr marL="101600" indent="0">
              <a:buNone/>
            </a:pPr>
            <a:endParaRPr lang="en-SG" b="0" i="0" u="none" strike="noStrike" dirty="0">
              <a:solidFill>
                <a:srgbClr val="FFFFFF"/>
              </a:solidFill>
              <a:effectLst/>
              <a:latin typeface="YouTube Noto"/>
              <a:hlinkClick r:id="rId2"/>
            </a:endParaRPr>
          </a:p>
          <a:p>
            <a:endParaRPr lang="en-SG" dirty="0"/>
          </a:p>
          <a:p>
            <a:r>
              <a:rPr lang="en-SG" dirty="0">
                <a:hlinkClick r:id="rId3"/>
              </a:rPr>
              <a:t>Programming Loops vs Recursion - Computerphile (youtube.com)</a:t>
            </a:r>
            <a:endParaRPr lang="en-SG" dirty="0"/>
          </a:p>
        </p:txBody>
      </p:sp>
    </p:spTree>
    <p:extLst>
      <p:ext uri="{BB962C8B-B14F-4D97-AF65-F5344CB8AC3E}">
        <p14:creationId xmlns:p14="http://schemas.microsoft.com/office/powerpoint/2010/main" val="2913361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20"/>
        <p:cNvGrpSpPr/>
        <p:nvPr/>
      </p:nvGrpSpPr>
      <p:grpSpPr>
        <a:xfrm>
          <a:off x="0" y="0"/>
          <a:ext cx="0" cy="0"/>
          <a:chOff x="0" y="0"/>
          <a:chExt cx="0" cy="0"/>
        </a:xfrm>
      </p:grpSpPr>
      <p:sp>
        <p:nvSpPr>
          <p:cNvPr id="121" name="Shape 121"/>
          <p:cNvSpPr txBox="1">
            <a:spLocks noGrp="1"/>
          </p:cNvSpPr>
          <p:nvPr>
            <p:ph type="ctrTitle" idx="4294967295"/>
          </p:nvPr>
        </p:nvSpPr>
        <p:spPr>
          <a:xfrm>
            <a:off x="1951575" y="2878750"/>
            <a:ext cx="5241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4800" dirty="0">
                <a:highlight>
                  <a:srgbClr val="FFCD00"/>
                </a:highlight>
              </a:rPr>
              <a:t>Activity </a:t>
            </a:r>
            <a:endParaRPr sz="4800" dirty="0">
              <a:highlight>
                <a:srgbClr val="FFCD00"/>
              </a:highlight>
            </a:endParaRPr>
          </a:p>
        </p:txBody>
      </p:sp>
      <p:sp>
        <p:nvSpPr>
          <p:cNvPr id="122" name="Shape 122"/>
          <p:cNvSpPr txBox="1">
            <a:spLocks noGrp="1"/>
          </p:cNvSpPr>
          <p:nvPr>
            <p:ph type="subTitle" idx="4294967295"/>
          </p:nvPr>
        </p:nvSpPr>
        <p:spPr>
          <a:xfrm>
            <a:off x="1951575" y="3792555"/>
            <a:ext cx="5241000" cy="784800"/>
          </a:xfrm>
          <a:prstGeom prst="rect">
            <a:avLst/>
          </a:prstGeom>
        </p:spPr>
        <p:txBody>
          <a:bodyPr spcFirstLastPara="1" wrap="square" lIns="91425" tIns="91425" rIns="91425" bIns="91425" anchor="t" anchorCtr="0">
            <a:noAutofit/>
          </a:bodyPr>
          <a:lstStyle/>
          <a:p>
            <a:pPr marL="0" lvl="0" indent="0" algn="ctr">
              <a:buNone/>
            </a:pPr>
            <a:r>
              <a:rPr lang="en-SG" sz="1800" b="1" dirty="0"/>
              <a:t>Task 2 </a:t>
            </a:r>
            <a:r>
              <a:rPr lang="en-SG" sz="1800" dirty="0"/>
              <a:t>Building Towers</a:t>
            </a:r>
          </a:p>
        </p:txBody>
      </p:sp>
      <p:pic>
        <p:nvPicPr>
          <p:cNvPr id="3074" name="Picture 2" descr="Related image">
            <a:extLst>
              <a:ext uri="{FF2B5EF4-FFF2-40B4-BE49-F238E27FC236}">
                <a16:creationId xmlns:a16="http://schemas.microsoft.com/office/drawing/2014/main" id="{BB21DB9C-29C0-441B-871D-2F207C98A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0079" y="287950"/>
            <a:ext cx="2590800" cy="2590800"/>
          </a:xfrm>
          <a:prstGeom prst="rect">
            <a:avLst/>
          </a:prstGeom>
          <a:noFill/>
          <a:extLst>
            <a:ext uri="{909E8E84-426E-40DD-AFC4-6F175D3DCCD1}">
              <a14:hiddenFill xmlns:a14="http://schemas.microsoft.com/office/drawing/2010/main">
                <a:solidFill>
                  <a:srgbClr val="FFFFFF"/>
                </a:solidFill>
              </a14:hiddenFill>
            </a:ext>
          </a:extLst>
        </p:spPr>
      </p:pic>
      <p:sp>
        <p:nvSpPr>
          <p:cNvPr id="5" name="Flowchart: Process 4">
            <a:extLst>
              <a:ext uri="{FF2B5EF4-FFF2-40B4-BE49-F238E27FC236}">
                <a16:creationId xmlns:a16="http://schemas.microsoft.com/office/drawing/2014/main" id="{42966B6B-7B32-4EB0-8897-003DC4B96735}"/>
              </a:ext>
            </a:extLst>
          </p:cNvPr>
          <p:cNvSpPr/>
          <p:nvPr/>
        </p:nvSpPr>
        <p:spPr>
          <a:xfrm rot="21255025">
            <a:off x="2878667" y="2824015"/>
            <a:ext cx="1329267" cy="364067"/>
          </a:xfrm>
          <a:prstGeom prst="flowChartProcess">
            <a:avLst/>
          </a:prstGeom>
          <a:solidFill>
            <a:srgbClr val="20D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800" dirty="0">
                <a:latin typeface="Lato" panose="020F0502020204030203" pitchFamily="34" charset="0"/>
              </a:rPr>
              <a:t>Individual</a:t>
            </a:r>
          </a:p>
        </p:txBody>
      </p:sp>
      <p:pic>
        <p:nvPicPr>
          <p:cNvPr id="6" name="Picture 2" descr="Related image">
            <a:extLst>
              <a:ext uri="{FF2B5EF4-FFF2-40B4-BE49-F238E27FC236}">
                <a16:creationId xmlns:a16="http://schemas.microsoft.com/office/drawing/2014/main" id="{21FBE530-B9ED-4758-A931-939FB124E6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500" y="1981276"/>
            <a:ext cx="1159800" cy="115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3668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65"/>
        <p:cNvGrpSpPr/>
        <p:nvPr/>
      </p:nvGrpSpPr>
      <p:grpSpPr>
        <a:xfrm>
          <a:off x="0" y="0"/>
          <a:ext cx="0" cy="0"/>
          <a:chOff x="0" y="0"/>
          <a:chExt cx="0" cy="0"/>
        </a:xfrm>
      </p:grpSpPr>
      <p:sp>
        <p:nvSpPr>
          <p:cNvPr id="166" name="Shape 166"/>
          <p:cNvSpPr txBox="1">
            <a:spLocks noGrp="1"/>
          </p:cNvSpPr>
          <p:nvPr>
            <p:ph type="body" idx="4294967295"/>
          </p:nvPr>
        </p:nvSpPr>
        <p:spPr>
          <a:xfrm>
            <a:off x="3829175" y="425250"/>
            <a:ext cx="4173000" cy="3654300"/>
          </a:xfrm>
          <a:prstGeom prst="rect">
            <a:avLst/>
          </a:prstGeom>
        </p:spPr>
        <p:txBody>
          <a:bodyPr spcFirstLastPara="1" wrap="square" lIns="91425" tIns="91425" rIns="91425" bIns="91425" anchor="ctr" anchorCtr="0">
            <a:noAutofit/>
          </a:bodyPr>
          <a:lstStyle/>
          <a:p>
            <a:pPr marL="0" indent="0">
              <a:spcBef>
                <a:spcPts val="0"/>
              </a:spcBef>
              <a:buClr>
                <a:schemeClr val="dk1"/>
              </a:buClr>
              <a:buSzPts val="1100"/>
              <a:buNone/>
            </a:pPr>
            <a:r>
              <a:rPr lang="en-SG" sz="2800" b="1" dirty="0"/>
              <a:t>CT in </a:t>
            </a:r>
            <a:r>
              <a:rPr lang="en-SG" sz="2800" b="1" dirty="0">
                <a:solidFill>
                  <a:schemeClr val="dk1"/>
                </a:solidFill>
                <a:highlight>
                  <a:srgbClr val="FFCD00"/>
                </a:highlight>
                <a:latin typeface="Lora"/>
                <a:ea typeface="Lora"/>
                <a:cs typeface="Lora"/>
                <a:sym typeface="Lora"/>
              </a:rPr>
              <a:t>Math </a:t>
            </a:r>
            <a:r>
              <a:rPr lang="en-SG" sz="2800" b="1" dirty="0">
                <a:solidFill>
                  <a:schemeClr val="dk1"/>
                </a:solidFill>
                <a:latin typeface="Lora"/>
                <a:ea typeface="Lora"/>
                <a:cs typeface="Lora"/>
                <a:sym typeface="Lora"/>
              </a:rPr>
              <a:t>Puzzle</a:t>
            </a:r>
            <a:endParaRPr lang="en-SG" sz="2800" b="1" dirty="0">
              <a:hlinkClick r:id="rId3"/>
            </a:endParaRPr>
          </a:p>
          <a:p>
            <a:pPr marL="0" indent="0">
              <a:buNone/>
            </a:pPr>
            <a:r>
              <a:rPr lang="en" sz="2000" i="1" dirty="0"/>
              <a:t>(Open link in Chrome or </a:t>
            </a:r>
          </a:p>
          <a:p>
            <a:pPr marL="0" indent="0">
              <a:buNone/>
            </a:pPr>
            <a:r>
              <a:rPr lang="en" sz="2000" i="1" dirty="0"/>
              <a:t>Microsoft Edge)</a:t>
            </a:r>
          </a:p>
          <a:p>
            <a:pPr marL="0" indent="0">
              <a:buNone/>
            </a:pPr>
            <a:endParaRPr lang="en" sz="2000" dirty="0"/>
          </a:p>
          <a:p>
            <a:pPr marL="0" indent="0">
              <a:buNone/>
            </a:pPr>
            <a:endParaRPr lang="en" sz="2000" dirty="0"/>
          </a:p>
          <a:p>
            <a:pPr marL="0" indent="0">
              <a:buNone/>
            </a:pPr>
            <a:endParaRPr lang="en" sz="2000" dirty="0"/>
          </a:p>
          <a:p>
            <a:pPr marL="0" lvl="0" indent="0" rtl="0">
              <a:spcBef>
                <a:spcPts val="600"/>
              </a:spcBef>
              <a:spcAft>
                <a:spcPts val="0"/>
              </a:spcAft>
              <a:buNone/>
            </a:pPr>
            <a:endParaRPr lang="en" sz="2000" dirty="0"/>
          </a:p>
          <a:p>
            <a:pPr marL="0" lvl="0" indent="0" rtl="0">
              <a:spcBef>
                <a:spcPts val="600"/>
              </a:spcBef>
              <a:spcAft>
                <a:spcPts val="0"/>
              </a:spcAft>
              <a:buNone/>
            </a:pPr>
            <a:endParaRPr sz="2000" dirty="0"/>
          </a:p>
        </p:txBody>
      </p:sp>
      <p:pic>
        <p:nvPicPr>
          <p:cNvPr id="168" name="Shape 168"/>
          <p:cNvPicPr preferRelativeResize="0"/>
          <p:nvPr/>
        </p:nvPicPr>
        <p:blipFill>
          <a:blip r:embed="rId4"/>
          <a:stretch>
            <a:fillRect/>
          </a:stretch>
        </p:blipFill>
        <p:spPr>
          <a:xfrm>
            <a:off x="603259" y="878850"/>
            <a:ext cx="3378504" cy="3654300"/>
          </a:xfrm>
          <a:prstGeom prst="ellipse">
            <a:avLst/>
          </a:prstGeom>
          <a:noFill/>
          <a:ln>
            <a:noFill/>
          </a:ln>
        </p:spPr>
      </p:pic>
      <p:sp>
        <p:nvSpPr>
          <p:cNvPr id="169" name="Shape 169"/>
          <p:cNvSpPr/>
          <p:nvPr/>
        </p:nvSpPr>
        <p:spPr>
          <a:xfrm>
            <a:off x="625400" y="736700"/>
            <a:ext cx="790200" cy="790200"/>
          </a:xfrm>
          <a:prstGeom prst="ellipse">
            <a:avLst/>
          </a:prstGeom>
          <a:solidFill>
            <a:srgbClr val="FFCD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70" name="Shape 170"/>
          <p:cNvGrpSpPr/>
          <p:nvPr/>
        </p:nvGrpSpPr>
        <p:grpSpPr>
          <a:xfrm>
            <a:off x="842317" y="975119"/>
            <a:ext cx="356204" cy="313212"/>
            <a:chOff x="1929775" y="320925"/>
            <a:chExt cx="423800" cy="372650"/>
          </a:xfrm>
        </p:grpSpPr>
        <p:sp>
          <p:nvSpPr>
            <p:cNvPr id="171" name="Shape 171"/>
            <p:cNvSpPr/>
            <p:nvPr/>
          </p:nvSpPr>
          <p:spPr>
            <a:xfrm>
              <a:off x="1929775" y="320925"/>
              <a:ext cx="423800" cy="372650"/>
            </a:xfrm>
            <a:custGeom>
              <a:avLst/>
              <a:gdLst/>
              <a:ahLst/>
              <a:cxnLst/>
              <a:rect l="0" t="0" r="0" b="0"/>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p:nvPr/>
          </p:nvSpPr>
          <p:spPr>
            <a:xfrm>
              <a:off x="1954125" y="345275"/>
              <a:ext cx="375100" cy="323950"/>
            </a:xfrm>
            <a:custGeom>
              <a:avLst/>
              <a:gdLst/>
              <a:ahLst/>
              <a:cxnLst/>
              <a:rect l="0" t="0" r="0" b="0"/>
              <a:pathLst>
                <a:path w="15004" h="12958" fill="none" extrusionOk="0">
                  <a:moveTo>
                    <a:pt x="15003" y="12957"/>
                  </a:moveTo>
                  <a:lnTo>
                    <a:pt x="1" y="12957"/>
                  </a:lnTo>
                  <a:lnTo>
                    <a:pt x="1" y="0"/>
                  </a:lnTo>
                  <a:lnTo>
                    <a:pt x="15003" y="0"/>
                  </a:lnTo>
                  <a:lnTo>
                    <a:pt x="15003" y="12957"/>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 name="Shape 173"/>
            <p:cNvSpPr/>
            <p:nvPr/>
          </p:nvSpPr>
          <p:spPr>
            <a:xfrm>
              <a:off x="2162375" y="534625"/>
              <a:ext cx="146750" cy="113275"/>
            </a:xfrm>
            <a:custGeom>
              <a:avLst/>
              <a:gdLst/>
              <a:ahLst/>
              <a:cxnLst/>
              <a:rect l="0" t="0" r="0" b="0"/>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Shape 174"/>
            <p:cNvSpPr/>
            <p:nvPr/>
          </p:nvSpPr>
          <p:spPr>
            <a:xfrm>
              <a:off x="1974225" y="468875"/>
              <a:ext cx="232600" cy="179025"/>
            </a:xfrm>
            <a:custGeom>
              <a:avLst/>
              <a:gdLst/>
              <a:ahLst/>
              <a:cxnLst/>
              <a:rect l="0" t="0" r="0" b="0"/>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 name="Shape 175"/>
            <p:cNvSpPr/>
            <p:nvPr/>
          </p:nvSpPr>
          <p:spPr>
            <a:xfrm>
              <a:off x="2169675" y="396425"/>
              <a:ext cx="97450" cy="97450"/>
            </a:xfrm>
            <a:custGeom>
              <a:avLst/>
              <a:gdLst/>
              <a:ahLst/>
              <a:cxnLst/>
              <a:rect l="0" t="0" r="0" b="0"/>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 name="Rectangle 1">
            <a:extLst>
              <a:ext uri="{FF2B5EF4-FFF2-40B4-BE49-F238E27FC236}">
                <a16:creationId xmlns:a16="http://schemas.microsoft.com/office/drawing/2014/main" id="{CEFAFAA7-6BF6-468C-8F2C-5920D83DB717}"/>
              </a:ext>
            </a:extLst>
          </p:cNvPr>
          <p:cNvSpPr/>
          <p:nvPr/>
        </p:nvSpPr>
        <p:spPr>
          <a:xfrm>
            <a:off x="4708248" y="3037036"/>
            <a:ext cx="4435752" cy="1938992"/>
          </a:xfrm>
          <a:prstGeom prst="rect">
            <a:avLst/>
          </a:prstGeom>
        </p:spPr>
        <p:txBody>
          <a:bodyPr wrap="square">
            <a:spAutoFit/>
          </a:bodyPr>
          <a:lstStyle/>
          <a:p>
            <a:pPr marL="342900" indent="-342900">
              <a:buFont typeface="Arial" panose="020B0604020202020204" pitchFamily="34" charset="0"/>
              <a:buChar char="•"/>
            </a:pPr>
            <a:r>
              <a:rPr lang="en-SG" sz="2400" dirty="0"/>
              <a:t>3 disks - </a:t>
            </a:r>
            <a:r>
              <a:rPr lang="en" sz="2400" b="1" dirty="0">
                <a:solidFill>
                  <a:schemeClr val="dk1"/>
                </a:solidFill>
                <a:highlight>
                  <a:srgbClr val="FFCD00"/>
                </a:highlight>
                <a:latin typeface="Lora"/>
                <a:ea typeface="Lora"/>
                <a:cs typeface="Lora"/>
                <a:sym typeface="Lora"/>
              </a:rPr>
              <a:t>7 </a:t>
            </a:r>
            <a:r>
              <a:rPr lang="en-SG" sz="2400" b="1" dirty="0">
                <a:solidFill>
                  <a:schemeClr val="dk1"/>
                </a:solidFill>
                <a:highlight>
                  <a:srgbClr val="FFCD00"/>
                </a:highlight>
                <a:latin typeface="Lora"/>
                <a:ea typeface="Lora"/>
                <a:cs typeface="Lora"/>
                <a:sym typeface="Lora"/>
              </a:rPr>
              <a:t>moves</a:t>
            </a:r>
          </a:p>
          <a:p>
            <a:pPr marL="342900" indent="-342900">
              <a:buFont typeface="Arial" panose="020B0604020202020204" pitchFamily="34" charset="0"/>
              <a:buChar char="•"/>
            </a:pPr>
            <a:r>
              <a:rPr lang="en-SG" sz="2400" dirty="0">
                <a:solidFill>
                  <a:schemeClr val="dk1"/>
                </a:solidFill>
                <a:latin typeface="Lora"/>
                <a:ea typeface="Lora"/>
                <a:cs typeface="Lora"/>
                <a:sym typeface="Lora"/>
              </a:rPr>
              <a:t>4 disks - </a:t>
            </a:r>
            <a:r>
              <a:rPr lang="en-SG" sz="2400" b="1" dirty="0">
                <a:solidFill>
                  <a:schemeClr val="dk1"/>
                </a:solidFill>
                <a:highlight>
                  <a:srgbClr val="FFCD00"/>
                </a:highlight>
                <a:latin typeface="Lora"/>
                <a:ea typeface="Lora"/>
                <a:cs typeface="Lora"/>
                <a:sym typeface="Lora"/>
              </a:rPr>
              <a:t>15 moves</a:t>
            </a:r>
            <a:r>
              <a:rPr lang="en" sz="2400" b="1" dirty="0">
                <a:solidFill>
                  <a:schemeClr val="dk1"/>
                </a:solidFill>
                <a:highlight>
                  <a:srgbClr val="FFCD00"/>
                </a:highlight>
                <a:latin typeface="Lora"/>
                <a:ea typeface="Lora"/>
                <a:cs typeface="Lora"/>
                <a:sym typeface="Lora"/>
              </a:rPr>
              <a:t> </a:t>
            </a:r>
            <a:endParaRPr lang="en" sz="2400" dirty="0"/>
          </a:p>
          <a:p>
            <a:pPr marL="342900" indent="-342900">
              <a:buFont typeface="Arial" panose="020B0604020202020204" pitchFamily="34" charset="0"/>
              <a:buChar char="•"/>
            </a:pPr>
            <a:r>
              <a:rPr lang="en-SG" sz="2400" dirty="0">
                <a:solidFill>
                  <a:schemeClr val="dk1"/>
                </a:solidFill>
                <a:latin typeface="Lora"/>
                <a:ea typeface="Lora"/>
                <a:cs typeface="Lora"/>
                <a:sym typeface="Lora"/>
              </a:rPr>
              <a:t>5 disks - </a:t>
            </a:r>
            <a:r>
              <a:rPr lang="en-SG" sz="2400" b="1" dirty="0">
                <a:solidFill>
                  <a:schemeClr val="dk1"/>
                </a:solidFill>
                <a:highlight>
                  <a:srgbClr val="FFCD00"/>
                </a:highlight>
                <a:latin typeface="Lora"/>
                <a:ea typeface="Lora"/>
                <a:cs typeface="Lora"/>
                <a:sym typeface="Lora"/>
              </a:rPr>
              <a:t>31 moves</a:t>
            </a:r>
          </a:p>
          <a:p>
            <a:pPr marL="342900" lvl="0" indent="-342900">
              <a:buFont typeface="Arial" panose="020B0604020202020204" pitchFamily="34" charset="0"/>
              <a:buChar char="•"/>
            </a:pPr>
            <a:r>
              <a:rPr lang="en-SG" sz="2400" dirty="0"/>
              <a:t>n disks -  </a:t>
            </a:r>
            <a:r>
              <a:rPr lang="en-SG" sz="2400" b="1" dirty="0">
                <a:highlight>
                  <a:srgbClr val="FFCD00"/>
                </a:highlight>
                <a:latin typeface="Lora"/>
                <a:ea typeface="Lora"/>
                <a:cs typeface="Lora"/>
                <a:sym typeface="Lora"/>
              </a:rPr>
              <a:t>2</a:t>
            </a:r>
            <a:r>
              <a:rPr lang="en-SG" sz="2400" b="1" baseline="30000" dirty="0">
                <a:highlight>
                  <a:srgbClr val="FFCD00"/>
                </a:highlight>
                <a:latin typeface="Lora"/>
                <a:ea typeface="Lora"/>
                <a:cs typeface="Lora"/>
                <a:sym typeface="Lora"/>
              </a:rPr>
              <a:t>n</a:t>
            </a:r>
            <a:r>
              <a:rPr lang="en-SG" sz="2400" b="1" dirty="0">
                <a:highlight>
                  <a:srgbClr val="FFCD00"/>
                </a:highlight>
                <a:latin typeface="Lora"/>
                <a:ea typeface="Lora"/>
                <a:cs typeface="Lora"/>
                <a:sym typeface="Lora"/>
              </a:rPr>
              <a:t>-1 moves</a:t>
            </a:r>
          </a:p>
          <a:p>
            <a:pPr marL="342900" indent="-342900">
              <a:buFont typeface="Arial" panose="020B0604020202020204" pitchFamily="34" charset="0"/>
              <a:buChar char="•"/>
            </a:pPr>
            <a:r>
              <a:rPr lang="en-SG" sz="2400" dirty="0">
                <a:solidFill>
                  <a:schemeClr val="dk1"/>
                </a:solidFill>
                <a:latin typeface="Lora"/>
                <a:ea typeface="Lora"/>
                <a:cs typeface="Lora"/>
                <a:sym typeface="Lora"/>
              </a:rPr>
              <a:t>64 disks - </a:t>
            </a:r>
            <a:r>
              <a:rPr lang="en-SG" sz="2400" b="1" dirty="0">
                <a:solidFill>
                  <a:schemeClr val="dk1"/>
                </a:solidFill>
                <a:highlight>
                  <a:srgbClr val="FFCD00"/>
                </a:highlight>
                <a:latin typeface="Lora"/>
                <a:ea typeface="Lora"/>
                <a:cs typeface="Lora"/>
                <a:sym typeface="Lora"/>
              </a:rPr>
              <a:t>2</a:t>
            </a:r>
            <a:r>
              <a:rPr lang="en-SG" sz="2400" b="1" baseline="30000" dirty="0">
                <a:solidFill>
                  <a:schemeClr val="dk1"/>
                </a:solidFill>
                <a:highlight>
                  <a:srgbClr val="FFCD00"/>
                </a:highlight>
                <a:latin typeface="Lora"/>
                <a:ea typeface="Lora"/>
                <a:cs typeface="Lora"/>
                <a:sym typeface="Lora"/>
              </a:rPr>
              <a:t>64</a:t>
            </a:r>
            <a:r>
              <a:rPr lang="en-SG" sz="2400" b="1" dirty="0">
                <a:solidFill>
                  <a:schemeClr val="dk1"/>
                </a:solidFill>
                <a:highlight>
                  <a:srgbClr val="FFCD00"/>
                </a:highlight>
                <a:latin typeface="Lora"/>
                <a:ea typeface="Lora"/>
                <a:cs typeface="Lora"/>
                <a:sym typeface="Lora"/>
              </a:rPr>
              <a:t>-1 moves</a:t>
            </a:r>
            <a:endParaRPr lang="en-SG" sz="2400" dirty="0"/>
          </a:p>
        </p:txBody>
      </p:sp>
      <p:sp>
        <p:nvSpPr>
          <p:cNvPr id="4" name="TextBox 3">
            <a:extLst>
              <a:ext uri="{FF2B5EF4-FFF2-40B4-BE49-F238E27FC236}">
                <a16:creationId xmlns:a16="http://schemas.microsoft.com/office/drawing/2014/main" id="{113E1273-758E-0943-3608-69F592D7B926}"/>
              </a:ext>
            </a:extLst>
          </p:cNvPr>
          <p:cNvSpPr txBox="1"/>
          <p:nvPr/>
        </p:nvSpPr>
        <p:spPr>
          <a:xfrm>
            <a:off x="4320000" y="2098511"/>
            <a:ext cx="4579200" cy="307777"/>
          </a:xfrm>
          <a:prstGeom prst="rect">
            <a:avLst/>
          </a:prstGeom>
          <a:noFill/>
        </p:spPr>
        <p:txBody>
          <a:bodyPr wrap="square">
            <a:spAutoFit/>
          </a:bodyPr>
          <a:lstStyle/>
          <a:p>
            <a:pPr marL="0" indent="0">
              <a:spcBef>
                <a:spcPts val="0"/>
              </a:spcBef>
              <a:buClr>
                <a:schemeClr val="dk1"/>
              </a:buClr>
              <a:buSzPts val="1100"/>
              <a:buNone/>
            </a:pPr>
            <a:r>
              <a:rPr lang="en-SG" sz="1400" dirty="0">
                <a:hlinkClick r:id="rId5"/>
              </a:rPr>
              <a:t>Hanoi Tower - Apps on Google Play</a:t>
            </a:r>
            <a:endParaRPr lang="en-SG" sz="1800" dirty="0"/>
          </a:p>
        </p:txBody>
      </p:sp>
    </p:spTree>
    <p:extLst>
      <p:ext uri="{BB962C8B-B14F-4D97-AF65-F5344CB8AC3E}">
        <p14:creationId xmlns:p14="http://schemas.microsoft.com/office/powerpoint/2010/main" val="257745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17309 0.0037 L -0.47153 0.0037 " pathEditMode="relative" rAng="0" ptsTypes="AA">
                                      <p:cBhvr>
                                        <p:cTn id="6" dur="2000" fill="hold"/>
                                        <p:tgtEl>
                                          <p:spTgt spid="2">
                                            <p:txEl>
                                              <p:pRg st="0" end="0"/>
                                            </p:txEl>
                                          </p:spTgt>
                                        </p:tgtEl>
                                        <p:attrNameLst>
                                          <p:attrName>ppt_x</p:attrName>
                                          <p:attrName>ppt_y</p:attrName>
                                        </p:attrNameLst>
                                      </p:cBhvr>
                                      <p:rCtr x="-14931" y="0"/>
                                    </p:animMotion>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grpId="0" nodeType="clickEffect">
                                  <p:stCondLst>
                                    <p:cond delay="0"/>
                                  </p:stCondLst>
                                  <p:childTnLst>
                                    <p:animMotion origin="layout" path="M -0.17309 0.0037 L -0.47153 0.0037 " pathEditMode="relative" rAng="0" ptsTypes="AA">
                                      <p:cBhvr>
                                        <p:cTn id="10" dur="2000" fill="hold"/>
                                        <p:tgtEl>
                                          <p:spTgt spid="2">
                                            <p:txEl>
                                              <p:pRg st="1" end="1"/>
                                            </p:txEl>
                                          </p:spTgt>
                                        </p:tgtEl>
                                        <p:attrNameLst>
                                          <p:attrName>ppt_x</p:attrName>
                                          <p:attrName>ppt_y</p:attrName>
                                        </p:attrNameLst>
                                      </p:cBhvr>
                                      <p:rCtr x="-14931"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grpId="0" nodeType="clickEffect">
                                  <p:stCondLst>
                                    <p:cond delay="0"/>
                                  </p:stCondLst>
                                  <p:childTnLst>
                                    <p:animMotion origin="layout" path="M -0.17309 0.0037 L -0.47153 0.0037 " pathEditMode="relative" rAng="0" ptsTypes="AA">
                                      <p:cBhvr>
                                        <p:cTn id="14" dur="2000" fill="hold"/>
                                        <p:tgtEl>
                                          <p:spTgt spid="2">
                                            <p:txEl>
                                              <p:pRg st="2" end="2"/>
                                            </p:txEl>
                                          </p:spTgt>
                                        </p:tgtEl>
                                        <p:attrNameLst>
                                          <p:attrName>ppt_x</p:attrName>
                                          <p:attrName>ppt_y</p:attrName>
                                        </p:attrNameLst>
                                      </p:cBhvr>
                                      <p:rCtr x="-14931" y="0"/>
                                    </p:animMotion>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grpId="0" nodeType="clickEffect">
                                  <p:stCondLst>
                                    <p:cond delay="0"/>
                                  </p:stCondLst>
                                  <p:childTnLst>
                                    <p:animMotion origin="layout" path="M -0.17309 0.0037 L -0.47153 0.0037 " pathEditMode="relative" rAng="0" ptsTypes="AA">
                                      <p:cBhvr>
                                        <p:cTn id="18" dur="2000" fill="hold"/>
                                        <p:tgtEl>
                                          <p:spTgt spid="2">
                                            <p:txEl>
                                              <p:pRg st="3" end="3"/>
                                            </p:txEl>
                                          </p:spTgt>
                                        </p:tgtEl>
                                        <p:attrNameLst>
                                          <p:attrName>ppt_x</p:attrName>
                                          <p:attrName>ppt_y</p:attrName>
                                        </p:attrNameLst>
                                      </p:cBhvr>
                                      <p:rCtr x="-14931" y="0"/>
                                    </p:animMotion>
                                  </p:childTnLst>
                                </p:cTn>
                              </p:par>
                            </p:childTnLst>
                          </p:cTn>
                        </p:par>
                      </p:childTnLst>
                    </p:cTn>
                  </p:par>
                  <p:par>
                    <p:cTn id="19" fill="hold">
                      <p:stCondLst>
                        <p:cond delay="indefinite"/>
                      </p:stCondLst>
                      <p:childTnLst>
                        <p:par>
                          <p:cTn id="20" fill="hold">
                            <p:stCondLst>
                              <p:cond delay="0"/>
                            </p:stCondLst>
                            <p:childTnLst>
                              <p:par>
                                <p:cTn id="21" presetID="35" presetClass="path" presetSubtype="0" accel="50000" decel="50000" fill="hold" grpId="0" nodeType="clickEffect">
                                  <p:stCondLst>
                                    <p:cond delay="0"/>
                                  </p:stCondLst>
                                  <p:childTnLst>
                                    <p:animMotion origin="layout" path="M -0.17309 0.0037 L -0.47153 0.0037 " pathEditMode="relative" rAng="0" ptsTypes="AA">
                                      <p:cBhvr>
                                        <p:cTn id="22" dur="2000" fill="hold"/>
                                        <p:tgtEl>
                                          <p:spTgt spid="2">
                                            <p:txEl>
                                              <p:pRg st="4" end="4"/>
                                            </p:txEl>
                                          </p:spTgt>
                                        </p:tgtEl>
                                        <p:attrNameLst>
                                          <p:attrName>ppt_x</p:attrName>
                                          <p:attrName>ppt_y</p:attrName>
                                        </p:attrNameLst>
                                      </p:cBhvr>
                                      <p:rCtr x="-149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E5F3625-61CD-4281-89B3-19B13E38D96E}"/>
              </a:ext>
            </a:extLst>
          </p:cNvPr>
          <p:cNvSpPr/>
          <p:nvPr/>
        </p:nvSpPr>
        <p:spPr>
          <a:xfrm>
            <a:off x="672353" y="204715"/>
            <a:ext cx="4572000" cy="307777"/>
          </a:xfrm>
          <a:prstGeom prst="rect">
            <a:avLst/>
          </a:prstGeom>
        </p:spPr>
        <p:txBody>
          <a:bodyPr>
            <a:spAutoFit/>
          </a:bodyPr>
          <a:lstStyle/>
          <a:p>
            <a:r>
              <a:rPr lang="en-SG" dirty="0">
                <a:hlinkClick r:id="rId2"/>
              </a:rPr>
              <a:t>Tower Recursion</a:t>
            </a:r>
            <a:endParaRPr lang="en-SG" dirty="0"/>
          </a:p>
        </p:txBody>
      </p:sp>
      <p:pic>
        <p:nvPicPr>
          <p:cNvPr id="6" name="Picture 5">
            <a:extLst>
              <a:ext uri="{FF2B5EF4-FFF2-40B4-BE49-F238E27FC236}">
                <a16:creationId xmlns:a16="http://schemas.microsoft.com/office/drawing/2014/main" id="{1E39B60F-2799-40CE-9FA9-D11748CE3BCD}"/>
              </a:ext>
            </a:extLst>
          </p:cNvPr>
          <p:cNvPicPr>
            <a:picLocks noChangeAspect="1"/>
          </p:cNvPicPr>
          <p:nvPr/>
        </p:nvPicPr>
        <p:blipFill>
          <a:blip r:embed="rId3"/>
          <a:stretch>
            <a:fillRect/>
          </a:stretch>
        </p:blipFill>
        <p:spPr>
          <a:xfrm>
            <a:off x="2430415" y="204716"/>
            <a:ext cx="3433925" cy="4857142"/>
          </a:xfrm>
          <a:prstGeom prst="rect">
            <a:avLst/>
          </a:prstGeom>
        </p:spPr>
      </p:pic>
    </p:spTree>
    <p:extLst>
      <p:ext uri="{BB962C8B-B14F-4D97-AF65-F5344CB8AC3E}">
        <p14:creationId xmlns:p14="http://schemas.microsoft.com/office/powerpoint/2010/main" val="2519626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2105050" y="2238000"/>
            <a:ext cx="4933800" cy="1239986"/>
          </a:xfrm>
        </p:spPr>
        <p:txBody>
          <a:bodyPr/>
          <a:lstStyle/>
          <a:p>
            <a:pPr marL="76200" indent="0" algn="l">
              <a:buNone/>
            </a:pPr>
            <a:endParaRPr lang="en-GB" dirty="0"/>
          </a:p>
          <a:p>
            <a:pPr marL="76200" indent="0" algn="l">
              <a:buNone/>
            </a:pPr>
            <a:r>
              <a:rPr lang="en-GB" dirty="0"/>
              <a:t>Computational Thinking Is </a:t>
            </a:r>
            <a:r>
              <a:rPr lang="en-SG" dirty="0">
                <a:highlight>
                  <a:srgbClr val="FFCD00"/>
                </a:highlight>
              </a:rPr>
              <a:t>NOT</a:t>
            </a:r>
            <a:endParaRPr lang="en-GB" dirty="0"/>
          </a:p>
          <a:p>
            <a:pPr marL="558800" lvl="1" indent="0" algn="l">
              <a:buNone/>
            </a:pPr>
            <a:r>
              <a:rPr lang="en-SG" dirty="0"/>
              <a:t>Computer literacy, i.e., how to use Spreadsheet, Google, Social Media tools</a:t>
            </a:r>
          </a:p>
          <a:p>
            <a:pPr marL="558800" lvl="1" indent="0">
              <a:buNone/>
            </a:pPr>
            <a:endParaRPr lang="en-SG" dirty="0"/>
          </a:p>
          <a:p>
            <a:pPr marL="558800" lvl="1" indent="0">
              <a:buNone/>
            </a:pPr>
            <a:endParaRPr lang="en-SG" dirty="0"/>
          </a:p>
          <a:p>
            <a:pPr marL="558800" lvl="1" indent="0" algn="r">
              <a:buNone/>
            </a:pPr>
            <a:r>
              <a:rPr lang="en-GB" sz="2400" dirty="0"/>
              <a:t>Computational Thinking Is </a:t>
            </a:r>
            <a:r>
              <a:rPr lang="en-SG" sz="2400" dirty="0">
                <a:highlight>
                  <a:srgbClr val="FFCD00"/>
                </a:highlight>
              </a:rPr>
              <a:t>NOT</a:t>
            </a:r>
            <a:endParaRPr lang="en-GB" sz="2400" dirty="0"/>
          </a:p>
          <a:p>
            <a:pPr marL="558800" lvl="1" indent="0" algn="r">
              <a:buNone/>
            </a:pPr>
            <a:r>
              <a:rPr lang="en-SG" dirty="0"/>
              <a:t>Computer programming, i.e., Java Programming, etc.</a:t>
            </a:r>
          </a:p>
        </p:txBody>
      </p:sp>
    </p:spTree>
    <p:extLst>
      <p:ext uri="{BB962C8B-B14F-4D97-AF65-F5344CB8AC3E}">
        <p14:creationId xmlns:p14="http://schemas.microsoft.com/office/powerpoint/2010/main" val="6019342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0916A6-0AD5-17A3-BE58-E220EAF3BB7D}"/>
              </a:ext>
            </a:extLst>
          </p:cNvPr>
          <p:cNvSpPr txBox="1"/>
          <p:nvPr/>
        </p:nvSpPr>
        <p:spPr>
          <a:xfrm>
            <a:off x="631507" y="0"/>
            <a:ext cx="7586663" cy="3035446"/>
          </a:xfrm>
          <a:prstGeom prst="rect">
            <a:avLst/>
          </a:prstGeom>
          <a:noFill/>
        </p:spPr>
        <p:txBody>
          <a:bodyPr wrap="square">
            <a:spAutoFit/>
          </a:bodyPr>
          <a:lstStyle/>
          <a:p>
            <a:r>
              <a:rPr lang="en-SG" sz="2175" b="1" dirty="0">
                <a:solidFill>
                  <a:schemeClr val="tx1"/>
                </a:solidFill>
                <a:latin typeface="Arial" panose="020B0604020202020204" pitchFamily="34" charset="0"/>
              </a:rPr>
              <a:t>Rules of the Game</a:t>
            </a:r>
          </a:p>
          <a:p>
            <a:endParaRPr lang="en-SG" sz="1050" dirty="0">
              <a:solidFill>
                <a:schemeClr val="tx1"/>
              </a:solidFill>
              <a:latin typeface="Arial" panose="020B0604020202020204" pitchFamily="34" charset="0"/>
            </a:endParaRPr>
          </a:p>
          <a:p>
            <a:endParaRPr lang="en-SG" sz="1050" dirty="0">
              <a:solidFill>
                <a:schemeClr val="tx1"/>
              </a:solidFill>
              <a:latin typeface="Arial" panose="020B0604020202020204" pitchFamily="34" charset="0"/>
            </a:endParaRPr>
          </a:p>
          <a:p>
            <a:pPr marL="342900" indent="-342900">
              <a:buAutoNum type="arabicParenR"/>
            </a:pPr>
            <a:r>
              <a:rPr lang="en-SG" sz="1650" dirty="0">
                <a:solidFill>
                  <a:schemeClr val="tx1"/>
                </a:solidFill>
                <a:latin typeface="Arial" panose="020B0604020202020204" pitchFamily="34" charset="0"/>
              </a:rPr>
              <a:t>pattern match between each experience by circling the sections of words that are identical from player to player.</a:t>
            </a:r>
          </a:p>
          <a:p>
            <a:pPr marL="257175" indent="-257175">
              <a:buAutoNum type="arabicParenR"/>
            </a:pPr>
            <a:endParaRPr lang="en-SG" sz="1650" dirty="0">
              <a:solidFill>
                <a:schemeClr val="tx1"/>
              </a:solidFill>
              <a:latin typeface="Arial" panose="020B0604020202020204" pitchFamily="34" charset="0"/>
            </a:endParaRPr>
          </a:p>
          <a:p>
            <a:pPr marL="257175" indent="-257175">
              <a:buAutoNum type="arabicParenR"/>
            </a:pPr>
            <a:r>
              <a:rPr lang="en-SG" sz="1650" dirty="0">
                <a:solidFill>
                  <a:schemeClr val="tx1"/>
                </a:solidFill>
                <a:latin typeface="Arial" panose="020B0604020202020204" pitchFamily="34" charset="0"/>
              </a:rPr>
              <a:t>Next, have them abstract away differences from each experience by underlining words that change from player to player.</a:t>
            </a:r>
          </a:p>
          <a:p>
            <a:pPr marL="257175" indent="-257175">
              <a:buAutoNum type="arabicParenR"/>
            </a:pPr>
            <a:endParaRPr lang="en-SG" sz="1650" dirty="0">
              <a:solidFill>
                <a:schemeClr val="tx1"/>
              </a:solidFill>
              <a:latin typeface="Arial" panose="020B0604020202020204" pitchFamily="34" charset="0"/>
            </a:endParaRPr>
          </a:p>
          <a:p>
            <a:pPr marL="257175" indent="-257175">
              <a:buAutoNum type="arabicParenR"/>
            </a:pPr>
            <a:r>
              <a:rPr lang="en-SG" sz="1650" dirty="0">
                <a:solidFill>
                  <a:schemeClr val="tx1"/>
                </a:solidFill>
                <a:latin typeface="Arial" panose="020B0604020202020204" pitchFamily="34" charset="0"/>
              </a:rPr>
              <a:t>Using pattern matching and abstraction, have them make a script template for game play by writing up the circled parts of the other students’ experiences, and leaving the underlined sections as blanks. For example:</a:t>
            </a:r>
            <a:endParaRPr lang="en-SG" sz="1650" dirty="0">
              <a:solidFill>
                <a:schemeClr val="tx1"/>
              </a:solidFill>
            </a:endParaRPr>
          </a:p>
        </p:txBody>
      </p:sp>
      <p:pic>
        <p:nvPicPr>
          <p:cNvPr id="4" name="Picture 3">
            <a:extLst>
              <a:ext uri="{FF2B5EF4-FFF2-40B4-BE49-F238E27FC236}">
                <a16:creationId xmlns:a16="http://schemas.microsoft.com/office/drawing/2014/main" id="{2351E118-456A-7AA2-3A80-61841185A8CA}"/>
              </a:ext>
            </a:extLst>
          </p:cNvPr>
          <p:cNvPicPr>
            <a:picLocks noChangeAspect="1"/>
          </p:cNvPicPr>
          <p:nvPr/>
        </p:nvPicPr>
        <p:blipFill>
          <a:blip r:embed="rId2"/>
          <a:stretch>
            <a:fillRect/>
          </a:stretch>
        </p:blipFill>
        <p:spPr>
          <a:xfrm>
            <a:off x="960120" y="3131595"/>
            <a:ext cx="6004643" cy="2011905"/>
          </a:xfrm>
          <a:prstGeom prst="rect">
            <a:avLst/>
          </a:prstGeom>
        </p:spPr>
      </p:pic>
    </p:spTree>
    <p:extLst>
      <p:ext uri="{BB962C8B-B14F-4D97-AF65-F5344CB8AC3E}">
        <p14:creationId xmlns:p14="http://schemas.microsoft.com/office/powerpoint/2010/main" val="2174939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363C96-E696-2258-1915-B385F66889F5}"/>
              </a:ext>
            </a:extLst>
          </p:cNvPr>
          <p:cNvPicPr>
            <a:picLocks noChangeAspect="1"/>
          </p:cNvPicPr>
          <p:nvPr/>
        </p:nvPicPr>
        <p:blipFill>
          <a:blip r:embed="rId3"/>
          <a:stretch>
            <a:fillRect/>
          </a:stretch>
        </p:blipFill>
        <p:spPr>
          <a:xfrm>
            <a:off x="97155" y="758389"/>
            <a:ext cx="8949690" cy="4221293"/>
          </a:xfrm>
          <a:prstGeom prst="rect">
            <a:avLst/>
          </a:prstGeom>
        </p:spPr>
      </p:pic>
    </p:spTree>
    <p:extLst>
      <p:ext uri="{BB962C8B-B14F-4D97-AF65-F5344CB8AC3E}">
        <p14:creationId xmlns:p14="http://schemas.microsoft.com/office/powerpoint/2010/main" val="4087800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96BCDB-EBAE-414D-9369-18E36D24254D}"/>
              </a:ext>
            </a:extLst>
          </p:cNvPr>
          <p:cNvSpPr/>
          <p:nvPr/>
        </p:nvSpPr>
        <p:spPr>
          <a:xfrm>
            <a:off x="300038" y="194137"/>
            <a:ext cx="8543925" cy="600164"/>
          </a:xfrm>
          <a:prstGeom prst="rect">
            <a:avLst/>
          </a:prstGeom>
        </p:spPr>
        <p:txBody>
          <a:bodyPr wrap="square">
            <a:spAutoFit/>
          </a:bodyPr>
          <a:lstStyle/>
          <a:p>
            <a:r>
              <a:rPr lang="en-US" sz="3300" b="1" dirty="0">
                <a:solidFill>
                  <a:srgbClr val="FF0000"/>
                </a:solidFill>
                <a:latin typeface="Playfair Display" panose="00000500000000000000" pitchFamily="2" charset="0"/>
                <a:cs typeface="Bangers"/>
                <a:sym typeface="Bangers"/>
              </a:rPr>
              <a:t>While</a:t>
            </a:r>
            <a:r>
              <a:rPr lang="en-US" sz="3300" b="1" dirty="0">
                <a:solidFill>
                  <a:srgbClr val="CCCCCC">
                    <a:lumMod val="10000"/>
                  </a:srgbClr>
                </a:solidFill>
                <a:latin typeface="Playfair Display" panose="00000500000000000000" pitchFamily="2" charset="0"/>
                <a:cs typeface="Bangers"/>
                <a:sym typeface="Bangers"/>
              </a:rPr>
              <a:t> will repeat until condition is not true</a:t>
            </a:r>
          </a:p>
        </p:txBody>
      </p:sp>
      <p:sp>
        <p:nvSpPr>
          <p:cNvPr id="13" name="Rectangle 12">
            <a:extLst>
              <a:ext uri="{FF2B5EF4-FFF2-40B4-BE49-F238E27FC236}">
                <a16:creationId xmlns:a16="http://schemas.microsoft.com/office/drawing/2014/main" id="{BB391EDB-2660-4986-8B44-B69D4BB57AA6}"/>
              </a:ext>
            </a:extLst>
          </p:cNvPr>
          <p:cNvSpPr/>
          <p:nvPr/>
        </p:nvSpPr>
        <p:spPr>
          <a:xfrm>
            <a:off x="796199" y="1002469"/>
            <a:ext cx="4498159" cy="3670236"/>
          </a:xfrm>
          <a:prstGeom prst="rect">
            <a:avLst/>
          </a:prstGeom>
        </p:spPr>
        <p:txBody>
          <a:bodyPr wrap="square">
            <a:spAutoFit/>
          </a:bodyPr>
          <a:lstStyle/>
          <a:p>
            <a:r>
              <a:rPr lang="en-US" sz="2250" b="1" dirty="0">
                <a:latin typeface="+mj-lt"/>
                <a:cs typeface="Bangers"/>
                <a:sym typeface="Bangers"/>
              </a:rPr>
              <a:t>wordset1 = string[];</a:t>
            </a:r>
          </a:p>
          <a:p>
            <a:r>
              <a:rPr lang="en-US" sz="2250" b="1" dirty="0">
                <a:latin typeface="+mj-lt"/>
                <a:cs typeface="Bangers"/>
                <a:sym typeface="Bangers"/>
              </a:rPr>
              <a:t>wordset2 = string[];</a:t>
            </a:r>
          </a:p>
          <a:p>
            <a:r>
              <a:rPr lang="en-US" sz="2250" b="1" dirty="0">
                <a:latin typeface="+mj-lt"/>
                <a:cs typeface="Bangers"/>
                <a:sym typeface="Bangers"/>
              </a:rPr>
              <a:t>wordset3 = string[];</a:t>
            </a:r>
          </a:p>
          <a:p>
            <a:endParaRPr lang="en-US" sz="3300" b="1" dirty="0">
              <a:latin typeface="Playfair Display" panose="00000500000000000000" pitchFamily="2" charset="0"/>
              <a:cs typeface="Bangers"/>
              <a:sym typeface="Bangers"/>
            </a:endParaRPr>
          </a:p>
          <a:p>
            <a:endParaRPr lang="en-US" sz="3300" b="1" dirty="0">
              <a:latin typeface="Playfair Display" panose="00000500000000000000" pitchFamily="2" charset="0"/>
              <a:cs typeface="Bangers"/>
              <a:sym typeface="Bangers"/>
            </a:endParaRPr>
          </a:p>
          <a:p>
            <a:endParaRPr lang="en-US" sz="3300" b="1" dirty="0">
              <a:latin typeface="Playfair Display" panose="00000500000000000000" pitchFamily="2" charset="0"/>
              <a:cs typeface="Bangers"/>
              <a:sym typeface="Bangers"/>
            </a:endParaRPr>
          </a:p>
          <a:p>
            <a:endParaRPr lang="en-US" sz="3300" b="1" dirty="0">
              <a:latin typeface="Playfair Display" panose="00000500000000000000" pitchFamily="2" charset="0"/>
              <a:cs typeface="Bangers"/>
              <a:sym typeface="Bangers"/>
            </a:endParaRPr>
          </a:p>
          <a:p>
            <a:endParaRPr lang="en-US" sz="3300" b="1" dirty="0">
              <a:solidFill>
                <a:srgbClr val="FF0000"/>
              </a:solidFill>
              <a:latin typeface="Playfair Display" panose="00000500000000000000" pitchFamily="2" charset="0"/>
              <a:cs typeface="Bangers"/>
              <a:sym typeface="Bangers"/>
            </a:endParaRPr>
          </a:p>
        </p:txBody>
      </p:sp>
      <p:sp>
        <p:nvSpPr>
          <p:cNvPr id="2" name="Rectangle 1">
            <a:extLst>
              <a:ext uri="{FF2B5EF4-FFF2-40B4-BE49-F238E27FC236}">
                <a16:creationId xmlns:a16="http://schemas.microsoft.com/office/drawing/2014/main" id="{8D2A7E72-AB29-4B9B-8836-1278AD7AC575}"/>
              </a:ext>
            </a:extLst>
          </p:cNvPr>
          <p:cNvSpPr/>
          <p:nvPr/>
        </p:nvSpPr>
        <p:spPr>
          <a:xfrm>
            <a:off x="866907" y="2456373"/>
            <a:ext cx="4572000" cy="2516073"/>
          </a:xfrm>
          <a:prstGeom prst="rect">
            <a:avLst/>
          </a:prstGeom>
        </p:spPr>
        <p:txBody>
          <a:bodyPr>
            <a:spAutoFit/>
          </a:bodyPr>
          <a:lstStyle/>
          <a:p>
            <a:r>
              <a:rPr lang="en-US" sz="2250" b="1" dirty="0">
                <a:latin typeface="+mj-lt"/>
                <a:cs typeface="Bangers"/>
                <a:sym typeface="Bangers"/>
              </a:rPr>
              <a:t>While (wordset1.count  &lt; 27)</a:t>
            </a:r>
          </a:p>
          <a:p>
            <a:r>
              <a:rPr lang="en-US" sz="2250" b="1" dirty="0">
                <a:latin typeface="+mj-lt"/>
                <a:cs typeface="Bangers"/>
                <a:sym typeface="Bangers"/>
              </a:rPr>
              <a:t>{</a:t>
            </a:r>
          </a:p>
          <a:p>
            <a:endParaRPr lang="en-US" sz="2250" b="1" dirty="0">
              <a:latin typeface="+mj-lt"/>
              <a:cs typeface="Bangers"/>
              <a:sym typeface="Bangers"/>
            </a:endParaRPr>
          </a:p>
          <a:p>
            <a:endParaRPr lang="en-US" sz="2250" b="1" dirty="0">
              <a:latin typeface="+mj-lt"/>
              <a:cs typeface="Bangers"/>
              <a:sym typeface="Bangers"/>
            </a:endParaRPr>
          </a:p>
          <a:p>
            <a:endParaRPr lang="en-US" sz="2250" b="1" dirty="0">
              <a:latin typeface="+mj-lt"/>
              <a:cs typeface="Bangers"/>
              <a:sym typeface="Bangers"/>
            </a:endParaRPr>
          </a:p>
          <a:p>
            <a:r>
              <a:rPr lang="en-US" sz="2250" b="1" dirty="0">
                <a:latin typeface="+mj-lt"/>
                <a:cs typeface="Bangers"/>
                <a:sym typeface="Bangers"/>
              </a:rPr>
              <a:t>}</a:t>
            </a:r>
          </a:p>
          <a:p>
            <a:endParaRPr lang="en-US" sz="2250" b="1" dirty="0">
              <a:latin typeface="Playfair Display" panose="00000500000000000000" pitchFamily="2" charset="0"/>
              <a:cs typeface="Bangers"/>
              <a:sym typeface="Bangers"/>
            </a:endParaRPr>
          </a:p>
        </p:txBody>
      </p:sp>
      <p:sp>
        <p:nvSpPr>
          <p:cNvPr id="7" name="Rectangle 6">
            <a:extLst>
              <a:ext uri="{FF2B5EF4-FFF2-40B4-BE49-F238E27FC236}">
                <a16:creationId xmlns:a16="http://schemas.microsoft.com/office/drawing/2014/main" id="{5E773F77-C479-4784-AD3A-304CFE261AD5}"/>
              </a:ext>
            </a:extLst>
          </p:cNvPr>
          <p:cNvSpPr/>
          <p:nvPr/>
        </p:nvSpPr>
        <p:spPr>
          <a:xfrm>
            <a:off x="1228883" y="3235432"/>
            <a:ext cx="5407249" cy="957955"/>
          </a:xfrm>
          <a:prstGeom prst="rect">
            <a:avLst/>
          </a:prstGeom>
        </p:spPr>
        <p:txBody>
          <a:bodyPr wrap="none">
            <a:spAutoFit/>
          </a:bodyPr>
          <a:lstStyle/>
          <a:p>
            <a:r>
              <a:rPr lang="en-US" sz="1875" b="1" dirty="0">
                <a:solidFill>
                  <a:srgbClr val="FF0000"/>
                </a:solidFill>
                <a:latin typeface="+mj-lt"/>
                <a:cs typeface="Bangers"/>
                <a:sym typeface="Bangers"/>
              </a:rPr>
              <a:t>Is wordset1 same as wordset2 and wordset3?</a:t>
            </a:r>
          </a:p>
          <a:p>
            <a:r>
              <a:rPr lang="en-US" sz="1875" b="1" dirty="0">
                <a:solidFill>
                  <a:srgbClr val="FF0000"/>
                </a:solidFill>
                <a:latin typeface="+mj-lt"/>
                <a:cs typeface="Bangers"/>
                <a:sym typeface="Bangers"/>
              </a:rPr>
              <a:t>If same, circle them</a:t>
            </a:r>
          </a:p>
          <a:p>
            <a:r>
              <a:rPr lang="en-US" sz="1875" b="1" dirty="0">
                <a:solidFill>
                  <a:srgbClr val="FF0000"/>
                </a:solidFill>
                <a:latin typeface="+mj-lt"/>
                <a:cs typeface="Bangers"/>
                <a:sym typeface="Bangers"/>
              </a:rPr>
              <a:t>If different, underline them </a:t>
            </a:r>
          </a:p>
        </p:txBody>
      </p:sp>
      <p:sp>
        <p:nvSpPr>
          <p:cNvPr id="25" name="Speech Bubble: Oval 24">
            <a:extLst>
              <a:ext uri="{FF2B5EF4-FFF2-40B4-BE49-F238E27FC236}">
                <a16:creationId xmlns:a16="http://schemas.microsoft.com/office/drawing/2014/main" id="{BFDFD215-7FBB-4B22-A5D5-8DF3201ECEE0}"/>
              </a:ext>
            </a:extLst>
          </p:cNvPr>
          <p:cNvSpPr/>
          <p:nvPr/>
        </p:nvSpPr>
        <p:spPr>
          <a:xfrm>
            <a:off x="5119824" y="1331065"/>
            <a:ext cx="2547257" cy="1084913"/>
          </a:xfrm>
          <a:prstGeom prst="wedgeEllipseCallout">
            <a:avLst>
              <a:gd name="adj1" fmla="val -59295"/>
              <a:gd name="adj2" fmla="val 61023"/>
            </a:avLst>
          </a:prstGeom>
          <a:solidFill>
            <a:schemeClr val="bg1"/>
          </a:solidFill>
          <a:ln w="57150">
            <a:solidFill>
              <a:schemeClr val="tx1"/>
            </a:solidFill>
          </a:ln>
          <a:effectLst>
            <a:outerShdw blurRad="50800" dist="3302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SG" sz="1800" b="1" dirty="0">
                <a:solidFill>
                  <a:srgbClr val="000000"/>
                </a:solidFill>
                <a:latin typeface="Playfair Display" panose="020B0604020202020204" charset="0"/>
              </a:rPr>
              <a:t>Once condition is untrue, stop doing.</a:t>
            </a:r>
          </a:p>
        </p:txBody>
      </p:sp>
    </p:spTree>
    <p:extLst>
      <p:ext uri="{BB962C8B-B14F-4D97-AF65-F5344CB8AC3E}">
        <p14:creationId xmlns:p14="http://schemas.microsoft.com/office/powerpoint/2010/main" val="2709459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9"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P spid="7" grpId="0"/>
      <p:bldP spid="2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2052" name="Picture 4" descr="Related image">
            <a:extLst>
              <a:ext uri="{FF2B5EF4-FFF2-40B4-BE49-F238E27FC236}">
                <a16:creationId xmlns:a16="http://schemas.microsoft.com/office/drawing/2014/main" id="{7F518C8D-A0A9-4421-8460-2CB13AD272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D6CEFEEA-C03E-4085-8602-C23FA96D8CC2}"/>
              </a:ext>
            </a:extLst>
          </p:cNvPr>
          <p:cNvSpPr>
            <a:spLocks noGrp="1"/>
          </p:cNvSpPr>
          <p:nvPr>
            <p:ph type="body" idx="1"/>
          </p:nvPr>
        </p:nvSpPr>
        <p:spPr>
          <a:xfrm>
            <a:off x="798764" y="1018799"/>
            <a:ext cx="3134607" cy="819900"/>
          </a:xfrm>
        </p:spPr>
        <p:txBody>
          <a:bodyPr/>
          <a:lstStyle/>
          <a:p>
            <a:pPr marL="76200" indent="0">
              <a:buNone/>
            </a:pPr>
            <a:r>
              <a:rPr lang="en-SG" sz="4000" i="0" dirty="0">
                <a:solidFill>
                  <a:srgbClr val="936E44"/>
                </a:solidFill>
                <a:latin typeface="Berlin Sans FB" panose="020E0602020502020306" pitchFamily="34" charset="0"/>
              </a:rPr>
              <a:t>Thank you</a:t>
            </a:r>
          </a:p>
        </p:txBody>
      </p:sp>
    </p:spTree>
    <p:extLst>
      <p:ext uri="{BB962C8B-B14F-4D97-AF65-F5344CB8AC3E}">
        <p14:creationId xmlns:p14="http://schemas.microsoft.com/office/powerpoint/2010/main" val="220094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2105050" y="2238000"/>
            <a:ext cx="4933800" cy="819900"/>
          </a:xfrm>
          <a:prstGeom prst="rect">
            <a:avLst/>
          </a:prstGeom>
        </p:spPr>
        <p:txBody>
          <a:bodyPr spcFirstLastPara="1" wrap="square" lIns="91425" tIns="91425" rIns="91425" bIns="91425" anchor="b" anchorCtr="0">
            <a:noAutofit/>
          </a:bodyPr>
          <a:lstStyle/>
          <a:p>
            <a:pPr marL="0" lvl="0" indent="0">
              <a:buNone/>
            </a:pPr>
            <a:r>
              <a:rPr lang="en-SG" dirty="0"/>
              <a:t>Computational Thinking provides a set of </a:t>
            </a:r>
            <a:r>
              <a:rPr lang="en-SG" dirty="0">
                <a:highlight>
                  <a:srgbClr val="FFCD00"/>
                </a:highlight>
              </a:rPr>
              <a:t>problem-solving skills</a:t>
            </a:r>
            <a:r>
              <a:rPr lang="en" dirty="0"/>
              <a:t>.</a:t>
            </a:r>
            <a:endParaRPr dirty="0"/>
          </a:p>
        </p:txBody>
      </p:sp>
    </p:spTree>
    <p:extLst>
      <p:ext uri="{BB962C8B-B14F-4D97-AF65-F5344CB8AC3E}">
        <p14:creationId xmlns:p14="http://schemas.microsoft.com/office/powerpoint/2010/main" val="2481927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Benefits of Computational Thinking</a:t>
            </a:r>
            <a:endParaRPr lang="en-SG" dirty="0"/>
          </a:p>
        </p:txBody>
      </p:sp>
      <p:sp>
        <p:nvSpPr>
          <p:cNvPr id="3" name="Content Placeholder 2"/>
          <p:cNvSpPr>
            <a:spLocks noGrp="1"/>
          </p:cNvSpPr>
          <p:nvPr>
            <p:ph type="body" idx="1"/>
          </p:nvPr>
        </p:nvSpPr>
        <p:spPr/>
        <p:txBody>
          <a:bodyPr>
            <a:normAutofit/>
          </a:bodyPr>
          <a:lstStyle/>
          <a:p>
            <a:r>
              <a:rPr lang="en-SG" dirty="0"/>
              <a:t>Deal with </a:t>
            </a:r>
            <a:r>
              <a:rPr lang="en-SG" dirty="0">
                <a:highlight>
                  <a:srgbClr val="FFCD00"/>
                </a:highlight>
              </a:rPr>
              <a:t>open-ended problems </a:t>
            </a:r>
            <a:endParaRPr lang="en-SG" dirty="0"/>
          </a:p>
          <a:p>
            <a:r>
              <a:rPr lang="en-SG" dirty="0"/>
              <a:t>Have the confidence to deal with </a:t>
            </a:r>
            <a:r>
              <a:rPr lang="en-SG" dirty="0">
                <a:highlight>
                  <a:srgbClr val="FFCD00"/>
                </a:highlight>
              </a:rPr>
              <a:t>complexity</a:t>
            </a:r>
            <a:endParaRPr lang="en-SG" dirty="0"/>
          </a:p>
          <a:p>
            <a:r>
              <a:rPr lang="en-SG" dirty="0"/>
              <a:t>Persevere when faced with </a:t>
            </a:r>
            <a:r>
              <a:rPr lang="en-SG" dirty="0">
                <a:highlight>
                  <a:srgbClr val="FFCD00"/>
                </a:highlight>
              </a:rPr>
              <a:t>challenges</a:t>
            </a:r>
            <a:endParaRPr lang="en-SG" dirty="0"/>
          </a:p>
          <a:p>
            <a:r>
              <a:rPr lang="en-SG" dirty="0"/>
              <a:t>Have the ability to </a:t>
            </a:r>
            <a:r>
              <a:rPr lang="en-SG" dirty="0">
                <a:highlight>
                  <a:srgbClr val="FFCD00"/>
                </a:highlight>
              </a:rPr>
              <a:t>communicate and work with others</a:t>
            </a:r>
            <a:r>
              <a:rPr lang="en-SG" dirty="0"/>
              <a:t> to achieve a common goal or solution</a:t>
            </a:r>
          </a:p>
        </p:txBody>
      </p:sp>
      <p:grpSp>
        <p:nvGrpSpPr>
          <p:cNvPr id="5" name="Shape 77">
            <a:extLst>
              <a:ext uri="{FF2B5EF4-FFF2-40B4-BE49-F238E27FC236}">
                <a16:creationId xmlns:a16="http://schemas.microsoft.com/office/drawing/2014/main" id="{929AAC90-2D5B-4EB8-B4E2-DE381964E115}"/>
              </a:ext>
            </a:extLst>
          </p:cNvPr>
          <p:cNvGrpSpPr/>
          <p:nvPr/>
        </p:nvGrpSpPr>
        <p:grpSpPr>
          <a:xfrm>
            <a:off x="916458" y="1019750"/>
            <a:ext cx="214625" cy="214625"/>
            <a:chOff x="2594050" y="1631825"/>
            <a:chExt cx="439625" cy="439625"/>
          </a:xfrm>
        </p:grpSpPr>
        <p:sp>
          <p:nvSpPr>
            <p:cNvPr id="6" name="Shape 78">
              <a:extLst>
                <a:ext uri="{FF2B5EF4-FFF2-40B4-BE49-F238E27FC236}">
                  <a16:creationId xmlns:a16="http://schemas.microsoft.com/office/drawing/2014/main" id="{E5BEB94B-A92E-4192-9355-9910B3B8AF7F}"/>
                </a:ext>
              </a:extLst>
            </p:cNvPr>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 name="Shape 79">
              <a:extLst>
                <a:ext uri="{FF2B5EF4-FFF2-40B4-BE49-F238E27FC236}">
                  <a16:creationId xmlns:a16="http://schemas.microsoft.com/office/drawing/2014/main" id="{3BD08BE6-F846-4E26-B63B-21A503E0FC17}"/>
                </a:ext>
              </a:extLst>
            </p:cNvPr>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0">
              <a:extLst>
                <a:ext uri="{FF2B5EF4-FFF2-40B4-BE49-F238E27FC236}">
                  <a16:creationId xmlns:a16="http://schemas.microsoft.com/office/drawing/2014/main" id="{AA41E4D8-33C8-4309-958D-31CFE6F67604}"/>
                </a:ext>
              </a:extLst>
            </p:cNvPr>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81">
              <a:extLst>
                <a:ext uri="{FF2B5EF4-FFF2-40B4-BE49-F238E27FC236}">
                  <a16:creationId xmlns:a16="http://schemas.microsoft.com/office/drawing/2014/main" id="{6B981E2A-B98A-4B55-953B-97E4F58C6C06}"/>
                </a:ext>
              </a:extLst>
            </p:cNvPr>
            <p:cNvSpPr/>
            <p:nvPr/>
          </p:nvSpPr>
          <p:spPr>
            <a:xfrm>
              <a:off x="2814912" y="1754062"/>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4209994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Shape 192"/>
          <p:cNvPicPr preferRelativeResize="0"/>
          <p:nvPr/>
        </p:nvPicPr>
        <p:blipFill>
          <a:blip r:embed="rId3">
            <a:alphaModFix/>
          </a:blip>
          <a:stretch>
            <a:fillRect/>
          </a:stretch>
        </p:blipFill>
        <p:spPr>
          <a:xfrm>
            <a:off x="1556375" y="252038"/>
            <a:ext cx="6031255" cy="4639424"/>
          </a:xfrm>
          <a:prstGeom prst="rect">
            <a:avLst/>
          </a:prstGeom>
          <a:noFill/>
          <a:ln>
            <a:noFill/>
          </a:ln>
        </p:spPr>
      </p:pic>
      <p:sp>
        <p:nvSpPr>
          <p:cNvPr id="193" name="Shape 193"/>
          <p:cNvSpPr txBox="1"/>
          <p:nvPr/>
        </p:nvSpPr>
        <p:spPr>
          <a:xfrm>
            <a:off x="5375100" y="4881000"/>
            <a:ext cx="3768900" cy="262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i="1">
                <a:solidFill>
                  <a:schemeClr val="dk1"/>
                </a:solidFill>
                <a:latin typeface="Calibri"/>
                <a:ea typeface="Calibri"/>
                <a:cs typeface="Calibri"/>
                <a:sym typeface="Calibri"/>
              </a:rPr>
              <a:t>Source : https://www.bbc.co.uk/education/guides/zp92mp3/revision</a:t>
            </a:r>
            <a:endParaRPr sz="1000">
              <a:latin typeface="Calibri"/>
              <a:ea typeface="Calibri"/>
              <a:cs typeface="Calibri"/>
              <a:sym typeface="Calibri"/>
            </a:endParaRPr>
          </a:p>
        </p:txBody>
      </p:sp>
    </p:spTree>
    <p:extLst>
      <p:ext uri="{BB962C8B-B14F-4D97-AF65-F5344CB8AC3E}">
        <p14:creationId xmlns:p14="http://schemas.microsoft.com/office/powerpoint/2010/main" val="253446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Shape 198"/>
          <p:cNvPicPr preferRelativeResize="0"/>
          <p:nvPr/>
        </p:nvPicPr>
        <p:blipFill rotWithShape="1">
          <a:blip r:embed="rId3">
            <a:alphaModFix/>
          </a:blip>
          <a:srcRect r="76811" b="36293"/>
          <a:stretch/>
        </p:blipFill>
        <p:spPr>
          <a:xfrm>
            <a:off x="0" y="0"/>
            <a:ext cx="2433729" cy="5143500"/>
          </a:xfrm>
          <a:prstGeom prst="rect">
            <a:avLst/>
          </a:prstGeom>
          <a:noFill/>
          <a:ln>
            <a:noFill/>
          </a:ln>
        </p:spPr>
      </p:pic>
      <p:sp>
        <p:nvSpPr>
          <p:cNvPr id="199" name="Shape 199"/>
          <p:cNvSpPr txBox="1"/>
          <p:nvPr/>
        </p:nvSpPr>
        <p:spPr>
          <a:xfrm>
            <a:off x="4313575" y="860025"/>
            <a:ext cx="3329100" cy="341100"/>
          </a:xfrm>
          <a:prstGeom prst="rect">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Quattrocento Sans"/>
                <a:ea typeface="Quattrocento Sans"/>
                <a:cs typeface="Quattrocento Sans"/>
                <a:sym typeface="Quattrocento Sans"/>
              </a:rPr>
              <a:t>Big Complex Problem</a:t>
            </a:r>
            <a:endParaRPr sz="2000" b="1">
              <a:latin typeface="Quattrocento Sans"/>
              <a:ea typeface="Quattrocento Sans"/>
              <a:cs typeface="Quattrocento Sans"/>
              <a:sym typeface="Quattrocento Sans"/>
            </a:endParaRPr>
          </a:p>
        </p:txBody>
      </p:sp>
      <p:sp>
        <p:nvSpPr>
          <p:cNvPr id="200" name="Shape 200"/>
          <p:cNvSpPr txBox="1"/>
          <p:nvPr/>
        </p:nvSpPr>
        <p:spPr>
          <a:xfrm>
            <a:off x="5113075" y="2164500"/>
            <a:ext cx="1730100" cy="341100"/>
          </a:xfrm>
          <a:prstGeom prst="rect">
            <a:avLst/>
          </a:prstGeom>
          <a:solidFill>
            <a:srgbClr val="FFCD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Quattrocento Sans"/>
                <a:ea typeface="Quattrocento Sans"/>
                <a:cs typeface="Quattrocento Sans"/>
                <a:sym typeface="Quattrocento Sans"/>
              </a:rPr>
              <a:t>Smaller subproblem</a:t>
            </a:r>
            <a:endParaRPr sz="1200">
              <a:latin typeface="Quattrocento Sans"/>
              <a:ea typeface="Quattrocento Sans"/>
              <a:cs typeface="Quattrocento Sans"/>
              <a:sym typeface="Quattrocento Sans"/>
            </a:endParaRPr>
          </a:p>
        </p:txBody>
      </p:sp>
      <p:sp>
        <p:nvSpPr>
          <p:cNvPr id="201" name="Shape 201"/>
          <p:cNvSpPr txBox="1"/>
          <p:nvPr/>
        </p:nvSpPr>
        <p:spPr>
          <a:xfrm>
            <a:off x="3235400" y="2164500"/>
            <a:ext cx="1730100" cy="341100"/>
          </a:xfrm>
          <a:prstGeom prst="rect">
            <a:avLst/>
          </a:prstGeom>
          <a:solidFill>
            <a:srgbClr val="FFCD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Quattrocento Sans"/>
                <a:ea typeface="Quattrocento Sans"/>
                <a:cs typeface="Quattrocento Sans"/>
                <a:sym typeface="Quattrocento Sans"/>
              </a:rPr>
              <a:t>Smaller subproblem</a:t>
            </a:r>
            <a:endParaRPr sz="1200">
              <a:latin typeface="Quattrocento Sans"/>
              <a:ea typeface="Quattrocento Sans"/>
              <a:cs typeface="Quattrocento Sans"/>
              <a:sym typeface="Quattrocento Sans"/>
            </a:endParaRPr>
          </a:p>
        </p:txBody>
      </p:sp>
      <p:sp>
        <p:nvSpPr>
          <p:cNvPr id="202" name="Shape 202"/>
          <p:cNvSpPr txBox="1"/>
          <p:nvPr/>
        </p:nvSpPr>
        <p:spPr>
          <a:xfrm>
            <a:off x="6990750" y="2164500"/>
            <a:ext cx="1730100" cy="341100"/>
          </a:xfrm>
          <a:prstGeom prst="rect">
            <a:avLst/>
          </a:prstGeom>
          <a:solidFill>
            <a:srgbClr val="FFCD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Quattrocento Sans"/>
                <a:ea typeface="Quattrocento Sans"/>
                <a:cs typeface="Quattrocento Sans"/>
                <a:sym typeface="Quattrocento Sans"/>
              </a:rPr>
              <a:t>Smaller subproblem</a:t>
            </a:r>
            <a:endParaRPr sz="1200">
              <a:latin typeface="Quattrocento Sans"/>
              <a:ea typeface="Quattrocento Sans"/>
              <a:cs typeface="Quattrocento Sans"/>
              <a:sym typeface="Quattrocento Sans"/>
            </a:endParaRPr>
          </a:p>
        </p:txBody>
      </p:sp>
      <p:sp>
        <p:nvSpPr>
          <p:cNvPr id="203" name="Shape 203"/>
          <p:cNvSpPr txBox="1"/>
          <p:nvPr/>
        </p:nvSpPr>
        <p:spPr>
          <a:xfrm>
            <a:off x="5113075" y="2621350"/>
            <a:ext cx="1730100" cy="341100"/>
          </a:xfrm>
          <a:prstGeom prst="rect">
            <a:avLst/>
          </a:prstGeom>
          <a:solidFill>
            <a:srgbClr val="FFCD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Quattrocento Sans"/>
                <a:ea typeface="Quattrocento Sans"/>
                <a:cs typeface="Quattrocento Sans"/>
                <a:sym typeface="Quattrocento Sans"/>
              </a:rPr>
              <a:t>Smaller subproblem</a:t>
            </a:r>
            <a:endParaRPr sz="1200">
              <a:latin typeface="Quattrocento Sans"/>
              <a:ea typeface="Quattrocento Sans"/>
              <a:cs typeface="Quattrocento Sans"/>
              <a:sym typeface="Quattrocento Sans"/>
            </a:endParaRPr>
          </a:p>
        </p:txBody>
      </p:sp>
      <p:sp>
        <p:nvSpPr>
          <p:cNvPr id="204" name="Shape 204"/>
          <p:cNvSpPr txBox="1"/>
          <p:nvPr/>
        </p:nvSpPr>
        <p:spPr>
          <a:xfrm>
            <a:off x="3235400" y="2621350"/>
            <a:ext cx="1730100" cy="341100"/>
          </a:xfrm>
          <a:prstGeom prst="rect">
            <a:avLst/>
          </a:prstGeom>
          <a:solidFill>
            <a:srgbClr val="FFCD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Quattrocento Sans"/>
                <a:ea typeface="Quattrocento Sans"/>
                <a:cs typeface="Quattrocento Sans"/>
                <a:sym typeface="Quattrocento Sans"/>
              </a:rPr>
              <a:t>Smaller subproblem</a:t>
            </a:r>
            <a:endParaRPr sz="1200">
              <a:latin typeface="Quattrocento Sans"/>
              <a:ea typeface="Quattrocento Sans"/>
              <a:cs typeface="Quattrocento Sans"/>
              <a:sym typeface="Quattrocento Sans"/>
            </a:endParaRPr>
          </a:p>
        </p:txBody>
      </p:sp>
      <p:sp>
        <p:nvSpPr>
          <p:cNvPr id="205" name="Shape 205"/>
          <p:cNvSpPr txBox="1"/>
          <p:nvPr/>
        </p:nvSpPr>
        <p:spPr>
          <a:xfrm>
            <a:off x="6990750" y="2621350"/>
            <a:ext cx="1730100" cy="341100"/>
          </a:xfrm>
          <a:prstGeom prst="rect">
            <a:avLst/>
          </a:prstGeom>
          <a:solidFill>
            <a:srgbClr val="FFCD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Quattrocento Sans"/>
                <a:ea typeface="Quattrocento Sans"/>
                <a:cs typeface="Quattrocento Sans"/>
                <a:sym typeface="Quattrocento Sans"/>
              </a:rPr>
              <a:t>Smaller subproblem</a:t>
            </a:r>
            <a:endParaRPr sz="1200">
              <a:latin typeface="Quattrocento Sans"/>
              <a:ea typeface="Quattrocento Sans"/>
              <a:cs typeface="Quattrocento Sans"/>
              <a:sym typeface="Quattrocento Sans"/>
            </a:endParaRPr>
          </a:p>
        </p:txBody>
      </p:sp>
      <p:sp>
        <p:nvSpPr>
          <p:cNvPr id="206" name="Shape 206"/>
          <p:cNvSpPr txBox="1"/>
          <p:nvPr/>
        </p:nvSpPr>
        <p:spPr>
          <a:xfrm>
            <a:off x="5113075" y="3078200"/>
            <a:ext cx="1730100" cy="341100"/>
          </a:xfrm>
          <a:prstGeom prst="rect">
            <a:avLst/>
          </a:prstGeom>
          <a:solidFill>
            <a:srgbClr val="FFCD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Quattrocento Sans"/>
                <a:ea typeface="Quattrocento Sans"/>
                <a:cs typeface="Quattrocento Sans"/>
                <a:sym typeface="Quattrocento Sans"/>
              </a:rPr>
              <a:t>Smaller subproblem</a:t>
            </a:r>
            <a:endParaRPr sz="1200">
              <a:latin typeface="Quattrocento Sans"/>
              <a:ea typeface="Quattrocento Sans"/>
              <a:cs typeface="Quattrocento Sans"/>
              <a:sym typeface="Quattrocento Sans"/>
            </a:endParaRPr>
          </a:p>
        </p:txBody>
      </p:sp>
      <p:sp>
        <p:nvSpPr>
          <p:cNvPr id="207" name="Shape 207"/>
          <p:cNvSpPr txBox="1"/>
          <p:nvPr/>
        </p:nvSpPr>
        <p:spPr>
          <a:xfrm>
            <a:off x="3235400" y="3078200"/>
            <a:ext cx="1730100" cy="341100"/>
          </a:xfrm>
          <a:prstGeom prst="rect">
            <a:avLst/>
          </a:prstGeom>
          <a:solidFill>
            <a:srgbClr val="FFCD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Quattrocento Sans"/>
                <a:ea typeface="Quattrocento Sans"/>
                <a:cs typeface="Quattrocento Sans"/>
                <a:sym typeface="Quattrocento Sans"/>
              </a:rPr>
              <a:t>Smaller subproblem</a:t>
            </a:r>
            <a:endParaRPr sz="1200">
              <a:latin typeface="Quattrocento Sans"/>
              <a:ea typeface="Quattrocento Sans"/>
              <a:cs typeface="Quattrocento Sans"/>
              <a:sym typeface="Quattrocento Sans"/>
            </a:endParaRPr>
          </a:p>
        </p:txBody>
      </p:sp>
      <p:sp>
        <p:nvSpPr>
          <p:cNvPr id="208" name="Shape 208"/>
          <p:cNvSpPr txBox="1"/>
          <p:nvPr/>
        </p:nvSpPr>
        <p:spPr>
          <a:xfrm>
            <a:off x="6990750" y="3078200"/>
            <a:ext cx="1730100" cy="341100"/>
          </a:xfrm>
          <a:prstGeom prst="rect">
            <a:avLst/>
          </a:prstGeom>
          <a:solidFill>
            <a:srgbClr val="FFCD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Quattrocento Sans"/>
                <a:ea typeface="Quattrocento Sans"/>
                <a:cs typeface="Quattrocento Sans"/>
                <a:sym typeface="Quattrocento Sans"/>
              </a:rPr>
              <a:t>Smaller subproblem</a:t>
            </a:r>
            <a:endParaRPr sz="1200">
              <a:latin typeface="Quattrocento Sans"/>
              <a:ea typeface="Quattrocento Sans"/>
              <a:cs typeface="Quattrocento Sans"/>
              <a:sym typeface="Quattrocento Sans"/>
            </a:endParaRPr>
          </a:p>
        </p:txBody>
      </p:sp>
      <p:sp>
        <p:nvSpPr>
          <p:cNvPr id="209" name="Shape 209"/>
          <p:cNvSpPr txBox="1"/>
          <p:nvPr/>
        </p:nvSpPr>
        <p:spPr>
          <a:xfrm>
            <a:off x="5113075" y="3535050"/>
            <a:ext cx="1730100" cy="341100"/>
          </a:xfrm>
          <a:prstGeom prst="rect">
            <a:avLst/>
          </a:prstGeom>
          <a:solidFill>
            <a:srgbClr val="FFCD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Quattrocento Sans"/>
                <a:ea typeface="Quattrocento Sans"/>
                <a:cs typeface="Quattrocento Sans"/>
                <a:sym typeface="Quattrocento Sans"/>
              </a:rPr>
              <a:t>Smaller subproblem</a:t>
            </a:r>
            <a:endParaRPr sz="1200">
              <a:latin typeface="Quattrocento Sans"/>
              <a:ea typeface="Quattrocento Sans"/>
              <a:cs typeface="Quattrocento Sans"/>
              <a:sym typeface="Quattrocento Sans"/>
            </a:endParaRPr>
          </a:p>
        </p:txBody>
      </p:sp>
      <p:sp>
        <p:nvSpPr>
          <p:cNvPr id="210" name="Shape 210"/>
          <p:cNvSpPr txBox="1"/>
          <p:nvPr/>
        </p:nvSpPr>
        <p:spPr>
          <a:xfrm>
            <a:off x="3235400" y="3535050"/>
            <a:ext cx="1730100" cy="341100"/>
          </a:xfrm>
          <a:prstGeom prst="rect">
            <a:avLst/>
          </a:prstGeom>
          <a:solidFill>
            <a:srgbClr val="FFCD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Quattrocento Sans"/>
                <a:ea typeface="Quattrocento Sans"/>
                <a:cs typeface="Quattrocento Sans"/>
                <a:sym typeface="Quattrocento Sans"/>
              </a:rPr>
              <a:t>Smaller subproblem</a:t>
            </a:r>
            <a:endParaRPr sz="1200">
              <a:latin typeface="Quattrocento Sans"/>
              <a:ea typeface="Quattrocento Sans"/>
              <a:cs typeface="Quattrocento Sans"/>
              <a:sym typeface="Quattrocento Sans"/>
            </a:endParaRPr>
          </a:p>
        </p:txBody>
      </p:sp>
      <p:sp>
        <p:nvSpPr>
          <p:cNvPr id="211" name="Shape 211"/>
          <p:cNvSpPr txBox="1"/>
          <p:nvPr/>
        </p:nvSpPr>
        <p:spPr>
          <a:xfrm>
            <a:off x="6990750" y="3535050"/>
            <a:ext cx="1730100" cy="341100"/>
          </a:xfrm>
          <a:prstGeom prst="rect">
            <a:avLst/>
          </a:prstGeom>
          <a:solidFill>
            <a:srgbClr val="FFCD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Quattrocento Sans"/>
                <a:ea typeface="Quattrocento Sans"/>
                <a:cs typeface="Quattrocento Sans"/>
                <a:sym typeface="Quattrocento Sans"/>
              </a:rPr>
              <a:t>Smaller subproblem</a:t>
            </a:r>
            <a:endParaRPr sz="1200">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913039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Shape 216"/>
          <p:cNvPicPr preferRelativeResize="0"/>
          <p:nvPr/>
        </p:nvPicPr>
        <p:blipFill rotWithShape="1">
          <a:blip r:embed="rId3">
            <a:alphaModFix/>
          </a:blip>
          <a:srcRect t="36293" r="76811"/>
          <a:stretch/>
        </p:blipFill>
        <p:spPr>
          <a:xfrm>
            <a:off x="0" y="0"/>
            <a:ext cx="2433729" cy="5143500"/>
          </a:xfrm>
          <a:prstGeom prst="rect">
            <a:avLst/>
          </a:prstGeom>
          <a:noFill/>
          <a:ln>
            <a:noFill/>
          </a:ln>
        </p:spPr>
      </p:pic>
      <p:pic>
        <p:nvPicPr>
          <p:cNvPr id="217" name="Shape 217"/>
          <p:cNvPicPr preferRelativeResize="0"/>
          <p:nvPr/>
        </p:nvPicPr>
        <p:blipFill>
          <a:blip r:embed="rId4">
            <a:alphaModFix/>
          </a:blip>
          <a:stretch>
            <a:fillRect/>
          </a:stretch>
        </p:blipFill>
        <p:spPr>
          <a:xfrm>
            <a:off x="3473754" y="1210600"/>
            <a:ext cx="4762500" cy="3371850"/>
          </a:xfrm>
          <a:prstGeom prst="rect">
            <a:avLst/>
          </a:prstGeom>
          <a:noFill/>
          <a:ln>
            <a:noFill/>
          </a:ln>
        </p:spPr>
      </p:pic>
      <p:sp>
        <p:nvSpPr>
          <p:cNvPr id="218" name="Shape 218"/>
          <p:cNvSpPr txBox="1"/>
          <p:nvPr/>
        </p:nvSpPr>
        <p:spPr>
          <a:xfrm>
            <a:off x="3524900" y="682425"/>
            <a:ext cx="4660200" cy="341100"/>
          </a:xfrm>
          <a:prstGeom prst="rect">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Quattrocento Sans"/>
                <a:ea typeface="Quattrocento Sans"/>
                <a:cs typeface="Quattrocento Sans"/>
                <a:sym typeface="Quattrocento Sans"/>
              </a:rPr>
              <a:t>Looking for pattern and trends</a:t>
            </a:r>
            <a:endParaRPr sz="2400" b="1">
              <a:latin typeface="Quattrocento Sans"/>
              <a:ea typeface="Quattrocento Sans"/>
              <a:cs typeface="Quattrocento Sans"/>
              <a:sym typeface="Quattrocento Sans"/>
            </a:endParaRPr>
          </a:p>
        </p:txBody>
      </p:sp>
      <p:sp>
        <p:nvSpPr>
          <p:cNvPr id="219" name="Shape 219"/>
          <p:cNvSpPr txBox="1"/>
          <p:nvPr/>
        </p:nvSpPr>
        <p:spPr>
          <a:xfrm>
            <a:off x="4079700" y="4917900"/>
            <a:ext cx="5064300" cy="225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i="1">
                <a:latin typeface="Calibri"/>
                <a:ea typeface="Calibri"/>
                <a:cs typeface="Calibri"/>
                <a:sym typeface="Calibri"/>
              </a:rPr>
              <a:t>https://www.tes.com/teaching-resource/-what-is-computational-thinking-posters-11415759</a:t>
            </a:r>
            <a:endParaRPr sz="1000" i="1">
              <a:latin typeface="Calibri"/>
              <a:ea typeface="Calibri"/>
              <a:cs typeface="Calibri"/>
              <a:sym typeface="Calibri"/>
            </a:endParaRPr>
          </a:p>
        </p:txBody>
      </p:sp>
    </p:spTree>
    <p:extLst>
      <p:ext uri="{BB962C8B-B14F-4D97-AF65-F5344CB8AC3E}">
        <p14:creationId xmlns:p14="http://schemas.microsoft.com/office/powerpoint/2010/main" val="3200005967"/>
      </p:ext>
    </p:extLst>
  </p:cSld>
  <p:clrMapOvr>
    <a:masterClrMapping/>
  </p:clrMapOvr>
</p:sld>
</file>

<file path=ppt/theme/theme1.xml><?xml version="1.0" encoding="utf-8"?>
<a:theme xmlns:a="http://schemas.openxmlformats.org/drawingml/2006/main" name="Viola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8EA27FBD4C284986B3106C7698E2C5" ma:contentTypeVersion="3" ma:contentTypeDescription="Create a new document." ma:contentTypeScope="" ma:versionID="24799c556f80520c691bcd18255cec23">
  <xsd:schema xmlns:xsd="http://www.w3.org/2001/XMLSchema" xmlns:xs="http://www.w3.org/2001/XMLSchema" xmlns:p="http://schemas.microsoft.com/office/2006/metadata/properties" xmlns:ns1="http://schemas.microsoft.com/sharepoint/v3" xmlns:ns2="bcaf11b6-d7d7-4cf4-aa30-f11e767a1514" xmlns:ns3="b88c6a22-f980-423d-98c5-4bae664910af" targetNamespace="http://schemas.microsoft.com/office/2006/metadata/properties" ma:root="true" ma:fieldsID="acf44474ec9829b4298ed2cc7bc2fa8e" ns1:_="" ns2:_="" ns3:_="">
    <xsd:import namespace="http://schemas.microsoft.com/sharepoint/v3"/>
    <xsd:import namespace="bcaf11b6-d7d7-4cf4-aa30-f11e767a1514"/>
    <xsd:import namespace="b88c6a22-f980-423d-98c5-4bae664910af"/>
    <xsd:element name="properties">
      <xsd:complexType>
        <xsd:sequence>
          <xsd:element name="documentManagement">
            <xsd:complexType>
              <xsd:all>
                <xsd:element ref="ns1:PublishingStartDate" minOccurs="0"/>
                <xsd:element ref="ns1:PublishingExpirationDate" minOccurs="0"/>
                <xsd:element ref="ns2:SharedWithUsers" minOccurs="0"/>
                <xsd:element ref="ns3:Own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caf11b6-d7d7-4cf4-aa30-f11e767a1514"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88c6a22-f980-423d-98c5-4bae664910af" elementFormDefault="qualified">
    <xsd:import namespace="http://schemas.microsoft.com/office/2006/documentManagement/types"/>
    <xsd:import namespace="http://schemas.microsoft.com/office/infopath/2007/PartnerControls"/>
    <xsd:element name="Owner" ma:index="11" nillable="true" ma:displayName="Owner" ma:internalName="Owner">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Owner xmlns="b88c6a22-f980-423d-98c5-4bae664910af" xsi:nil="true"/>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BE620164-CDF1-4E96-8720-F2EC443B82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caf11b6-d7d7-4cf4-aa30-f11e767a1514"/>
    <ds:schemaRef ds:uri="b88c6a22-f980-423d-98c5-4bae664910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67B6E0-DE71-4C45-A318-6C1F5853EF86}">
  <ds:schemaRefs>
    <ds:schemaRef ds:uri="http://schemas.microsoft.com/sharepoint/v3/contenttype/forms"/>
  </ds:schemaRefs>
</ds:datastoreItem>
</file>

<file path=customXml/itemProps3.xml><?xml version="1.0" encoding="utf-8"?>
<ds:datastoreItem xmlns:ds="http://schemas.openxmlformats.org/officeDocument/2006/customXml" ds:itemID="{CA84CF4A-3C29-4606-965A-6A0837E42B7F}">
  <ds:schemaRefs>
    <ds:schemaRef ds:uri="http://purl.org/dc/elements/1.1/"/>
    <ds:schemaRef ds:uri="http://www.w3.org/XML/1998/namespace"/>
    <ds:schemaRef ds:uri="http://schemas.microsoft.com/office/infopath/2007/PartnerControls"/>
    <ds:schemaRef ds:uri="http://purl.org/dc/dcmitype/"/>
    <ds:schemaRef ds:uri="b88c6a22-f980-423d-98c5-4bae664910af"/>
    <ds:schemaRef ds:uri="http://schemas.microsoft.com/sharepoint/v3"/>
    <ds:schemaRef ds:uri="http://schemas.microsoft.com/office/2006/metadata/properties"/>
    <ds:schemaRef ds:uri="http://schemas.microsoft.com/office/2006/documentManagement/types"/>
    <ds:schemaRef ds:uri="http://purl.org/dc/terms/"/>
    <ds:schemaRef ds:uri="http://schemas.openxmlformats.org/package/2006/metadata/core-properties"/>
    <ds:schemaRef ds:uri="bcaf11b6-d7d7-4cf4-aa30-f11e767a1514"/>
  </ds:schemaRefs>
</ds:datastoreItem>
</file>

<file path=docProps/app.xml><?xml version="1.0" encoding="utf-8"?>
<Properties xmlns="http://schemas.openxmlformats.org/officeDocument/2006/extended-properties" xmlns:vt="http://schemas.openxmlformats.org/officeDocument/2006/docPropsVTypes">
  <TotalTime>880</TotalTime>
  <Words>1351</Words>
  <Application>Microsoft Office PowerPoint</Application>
  <PresentationFormat>On-screen Show (16:9)</PresentationFormat>
  <Paragraphs>202</Paragraphs>
  <Slides>43</Slides>
  <Notes>24</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inherit</vt:lpstr>
      <vt:lpstr>YouTube Noto</vt:lpstr>
      <vt:lpstr>Arial</vt:lpstr>
      <vt:lpstr>Berlin Sans FB</vt:lpstr>
      <vt:lpstr>Calibri</vt:lpstr>
      <vt:lpstr>Lato</vt:lpstr>
      <vt:lpstr>Lora</vt:lpstr>
      <vt:lpstr>Playfair Display</vt:lpstr>
      <vt:lpstr>Quattrocento Sans</vt:lpstr>
      <vt:lpstr>Roboto</vt:lpstr>
      <vt:lpstr>Source Code Pro Black</vt:lpstr>
      <vt:lpstr>Source Sans Pro</vt:lpstr>
      <vt:lpstr>Viola template</vt:lpstr>
      <vt:lpstr>What is  Computational  Thinking</vt:lpstr>
      <vt:lpstr>Learning Outcomes</vt:lpstr>
      <vt:lpstr>PowerPoint Presentation</vt:lpstr>
      <vt:lpstr>PowerPoint Presentation</vt:lpstr>
      <vt:lpstr>PowerPoint Presentation</vt:lpstr>
      <vt:lpstr>Benefits of Computational Thinking</vt:lpstr>
      <vt:lpstr>PowerPoint Presentation</vt:lpstr>
      <vt:lpstr>PowerPoint Presentation</vt:lpstr>
      <vt:lpstr>PowerPoint Presentation</vt:lpstr>
      <vt:lpstr>PowerPoint Presentation</vt:lpstr>
      <vt:lpstr>PowerPoint Presentation</vt:lpstr>
      <vt:lpstr>Computational Thinking in daily life</vt:lpstr>
      <vt:lpstr>Computational Thinking in other disciplines</vt:lpstr>
      <vt:lpstr>PowerPoint Presentation</vt:lpstr>
      <vt:lpstr>PowerPoint Presentation</vt:lpstr>
      <vt:lpstr>Activity: CT in daily life</vt:lpstr>
      <vt:lpstr>Activity: CT in daily life</vt:lpstr>
      <vt:lpstr>Activity: CT in daily life</vt:lpstr>
      <vt:lpstr>Activity: CT in daily life</vt:lpstr>
      <vt:lpstr>Activity: CT in daily life</vt:lpstr>
      <vt:lpstr>Activity: CT in daily life</vt:lpstr>
      <vt:lpstr>Activity: CT in daily life</vt:lpstr>
      <vt:lpstr>Activity: CT in daily life</vt:lpstr>
      <vt:lpstr>Activity: CT in daily life</vt:lpstr>
      <vt:lpstr>CT in Travel</vt:lpstr>
      <vt:lpstr>Shortest Path</vt:lpstr>
      <vt:lpstr>Shortest Path</vt:lpstr>
      <vt:lpstr>Can we solve this computationally?</vt:lpstr>
      <vt:lpstr>Dijkstra's Algorithm</vt:lpstr>
      <vt:lpstr>Dijkstra's Algorithm</vt:lpstr>
      <vt:lpstr>Dijkstra's Algorithm</vt:lpstr>
      <vt:lpstr>Dijkstra's Algorithm</vt:lpstr>
      <vt:lpstr>Dijkstra's Algorithm</vt:lpstr>
      <vt:lpstr>Dijkstra's Algorithm</vt:lpstr>
      <vt:lpstr>Dijkstra's Algorithm</vt:lpstr>
      <vt:lpstr>What is Recursion in Computational Thinking?</vt:lpstr>
      <vt:lpstr>Activity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Ai Lian TAN (NYP)</dc:creator>
  <cp:lastModifiedBy>Alan CHOW (NYP)</cp:lastModifiedBy>
  <cp:revision>84</cp:revision>
  <dcterms:modified xsi:type="dcterms:W3CDTF">2024-08-05T08:20:00Z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0x010100BC8EA27FBD4C284986B3106C7698E2C5</vt:lpwstr>
  </property>
  <property fmtid="{D5CDD505-2E9C-101B-9397-08002B2CF9AE}" pid="3" name="MSIP_Label_babe128f-e2ab-4b18-9c62-301caee5e80a_Enabled">
    <vt:lpwstr>true</vt:lpwstr>
  </property>
  <property fmtid="{D5CDD505-2E9C-101B-9397-08002B2CF9AE}" pid="4" name="MSIP_Label_babe128f-e2ab-4b18-9c62-301caee5e80a_SetDate">
    <vt:lpwstr>2024-03-21T06:30:27Z</vt:lpwstr>
  </property>
  <property fmtid="{D5CDD505-2E9C-101B-9397-08002B2CF9AE}" pid="5" name="MSIP_Label_babe128f-e2ab-4b18-9c62-301caee5e80a_Method">
    <vt:lpwstr>Privileged</vt:lpwstr>
  </property>
  <property fmtid="{D5CDD505-2E9C-101B-9397-08002B2CF9AE}" pid="6" name="MSIP_Label_babe128f-e2ab-4b18-9c62-301caee5e80a_Name">
    <vt:lpwstr>OFFICIAL [OPEN]</vt:lpwstr>
  </property>
  <property fmtid="{D5CDD505-2E9C-101B-9397-08002B2CF9AE}" pid="7" name="MSIP_Label_babe128f-e2ab-4b18-9c62-301caee5e80a_SiteId">
    <vt:lpwstr>243ebaed-00d0-4690-a7dc-75893b0d9f98</vt:lpwstr>
  </property>
  <property fmtid="{D5CDD505-2E9C-101B-9397-08002B2CF9AE}" pid="8" name="MSIP_Label_babe128f-e2ab-4b18-9c62-301caee5e80a_ActionId">
    <vt:lpwstr>d3987187-ce5b-408c-9a59-7f75077f3149</vt:lpwstr>
  </property>
  <property fmtid="{D5CDD505-2E9C-101B-9397-08002B2CF9AE}" pid="9" name="MSIP_Label_babe128f-e2ab-4b18-9c62-301caee5e80a_ContentBits">
    <vt:lpwstr>1</vt:lpwstr>
  </property>
  <property fmtid="{D5CDD505-2E9C-101B-9397-08002B2CF9AE}" pid="10" name="ClassificationContentMarkingHeaderLocations">
    <vt:lpwstr>Viola template:3</vt:lpwstr>
  </property>
  <property fmtid="{D5CDD505-2E9C-101B-9397-08002B2CF9AE}" pid="11" name="ClassificationContentMarkingHeaderText">
    <vt:lpwstr>Official (Open)</vt:lpwstr>
  </property>
</Properties>
</file>